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1"/>
  </p:notesMasterIdLst>
  <p:sldIdLst>
    <p:sldId id="256" r:id="rId2"/>
    <p:sldId id="261" r:id="rId3"/>
    <p:sldId id="260" r:id="rId4"/>
    <p:sldId id="257" r:id="rId5"/>
    <p:sldId id="262" r:id="rId6"/>
    <p:sldId id="258" r:id="rId7"/>
    <p:sldId id="259" r:id="rId8"/>
    <p:sldId id="263" r:id="rId9"/>
    <p:sldId id="264" r:id="rId10"/>
    <p:sldId id="265" r:id="rId11"/>
    <p:sldId id="266" r:id="rId12"/>
    <p:sldId id="276" r:id="rId13"/>
    <p:sldId id="277" r:id="rId14"/>
    <p:sldId id="278" r:id="rId15"/>
    <p:sldId id="279" r:id="rId16"/>
    <p:sldId id="267" r:id="rId17"/>
    <p:sldId id="281" r:id="rId18"/>
    <p:sldId id="268" r:id="rId19"/>
    <p:sldId id="282" r:id="rId20"/>
    <p:sldId id="280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83" r:id="rId29"/>
    <p:sldId id="284" r:id="rId30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0B6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838" autoAdjust="0"/>
    <p:restoredTop sz="94660"/>
  </p:normalViewPr>
  <p:slideViewPr>
    <p:cSldViewPr>
      <p:cViewPr varScale="1">
        <p:scale>
          <a:sx n="69" d="100"/>
          <a:sy n="69" d="100"/>
        </p:scale>
        <p:origin x="-13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4C415E-4922-42BC-8DA6-0C372AFB293E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17B56-FE11-4F16-8633-441393F1ADF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Dersimiz.com</a:t>
            </a:r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17B56-FE11-4F16-8633-441393F1ADF7}" type="slidenum">
              <a:rPr lang="tr-TR" smtClean="0"/>
              <a:pPr/>
              <a:t>23</a:t>
            </a:fld>
            <a:endParaRPr 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7E0D578-28CB-4A9D-9F04-F5C0F9989AE2}" type="datetimeFigureOut">
              <a:rPr lang="tr-TR" smtClean="0"/>
              <a:pPr/>
              <a:t>31.3.2021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FA672AE-5455-4DDE-8852-43EAE1197CAE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dersimiz.com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dersimiz.com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www.yesilay.org/modules.php?name=Coppermine&amp;file=displayimage&amp;album=lastalb&amp;cat=&amp;pos=0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hyperlink" Target="http://www.yesilay.org/modules.php?name=Coppermine&amp;file=displayimage&amp;album=random&amp;cat=&amp;pos=-17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99792" cy="220486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204864"/>
            <a:ext cx="3781425" cy="4653136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267200"/>
            <a:ext cx="2699792" cy="259080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7" name="Picture 7" descr="sigara kurukafa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2320" y="980728"/>
            <a:ext cx="1907704" cy="1728192"/>
          </a:xfrm>
          <a:prstGeom prst="rect">
            <a:avLst/>
          </a:prstGeom>
          <a:noFill/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204864"/>
            <a:ext cx="2699792" cy="209932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3068960"/>
            <a:ext cx="2699792" cy="3789040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695128" y="260648"/>
            <a:ext cx="7448872" cy="180020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ZARARLI ALIŞKANLIKLAR</a:t>
            </a:r>
            <a:b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 ve </a:t>
            </a:r>
            <a:b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</a:br>
            <a:r>
              <a:rPr lang="tr-TR" sz="3000" b="1" u="sng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MADDE BAĞIMLILIĞI</a:t>
            </a:r>
            <a:endParaRPr lang="tr-TR" sz="3000" b="1" u="sng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10" name="9 Alt Başlık"/>
          <p:cNvSpPr>
            <a:spLocks noGrp="1"/>
          </p:cNvSpPr>
          <p:nvPr>
            <p:ph type="subTitle" idx="1"/>
          </p:nvPr>
        </p:nvSpPr>
        <p:spPr>
          <a:xfrm>
            <a:off x="5183560" y="6135688"/>
            <a:ext cx="3960440" cy="72231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tr-TR" sz="1800" b="1" dirty="0" smtClean="0">
                <a:solidFill>
                  <a:schemeClr val="tx1"/>
                </a:solidFill>
              </a:rPr>
              <a:t>Adnan </a:t>
            </a:r>
            <a:r>
              <a:rPr lang="tr-TR" sz="1800" b="1" dirty="0" smtClean="0">
                <a:solidFill>
                  <a:schemeClr val="tx1"/>
                </a:solidFill>
                <a:latin typeface="Comic Sans MS" pitchFamily="66" charset="0"/>
              </a:rPr>
              <a:t>Menderes Ortaokulu</a:t>
            </a:r>
          </a:p>
          <a:p>
            <a:pPr>
              <a:spcBef>
                <a:spcPts val="0"/>
              </a:spcBef>
            </a:pPr>
            <a:r>
              <a:rPr lang="tr-TR" sz="1800" b="1" dirty="0" smtClean="0">
                <a:solidFill>
                  <a:schemeClr val="tx1"/>
                </a:solidFill>
                <a:latin typeface="Comic Sans MS" pitchFamily="66" charset="0"/>
              </a:rPr>
              <a:t>Rehberlik Servisi</a:t>
            </a:r>
            <a:endParaRPr lang="tr-TR" sz="1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2" cstate="print"/>
          <a:srcRect b="57350"/>
          <a:stretch>
            <a:fillRect/>
          </a:stretch>
        </p:blipFill>
        <p:spPr bwMode="auto">
          <a:xfrm>
            <a:off x="0" y="0"/>
            <a:ext cx="9144000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sigara1"/>
          <p:cNvPicPr>
            <a:picLocks noChangeAspect="1" noChangeArrowheads="1"/>
          </p:cNvPicPr>
          <p:nvPr/>
        </p:nvPicPr>
        <p:blipFill>
          <a:blip r:embed="rId3" cstate="print"/>
          <a:srcRect r="50000"/>
          <a:stretch>
            <a:fillRect/>
          </a:stretch>
        </p:blipFill>
        <p:spPr bwMode="auto">
          <a:xfrm>
            <a:off x="4499992" y="2924944"/>
            <a:ext cx="4644008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sigara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50929"/>
          <a:stretch>
            <a:fillRect/>
          </a:stretch>
        </p:blipFill>
        <p:spPr bwMode="auto">
          <a:xfrm>
            <a:off x="0" y="2924944"/>
            <a:ext cx="4499992" cy="3933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827584" y="4207376"/>
            <a:ext cx="7560840" cy="2461984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Sigara, dünyada her yıl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4 milyon 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kişinin,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günde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11 bin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kişinin,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None/>
            </a:pP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her 8 saniyede </a:t>
            </a:r>
            <a:r>
              <a:rPr lang="tr-TR" sz="2800" b="1" u="sng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1 kişinin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 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ölümünden </a:t>
            </a:r>
            <a:r>
              <a:rPr lang="tr-TR" sz="28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sorumludur </a:t>
            </a:r>
            <a:r>
              <a:rPr lang="tr-TR" sz="24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Comic Sans MS" pitchFamily="66" charset="0"/>
              </a:rPr>
              <a:t>!</a:t>
            </a:r>
            <a:endParaRPr lang="tr-TR" dirty="0"/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2843808" y="260648"/>
          <a:ext cx="3404295" cy="3600400"/>
        </p:xfrm>
        <a:graphic>
          <a:graphicData uri="http://schemas.openxmlformats.org/presentationml/2006/ole">
            <p:oleObj spid="_x0000_s3074" name="Klip" r:id="rId3" imgW="1496880" imgH="1830600" progId="">
              <p:embed/>
            </p:oleObj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827584" y="2060848"/>
          <a:ext cx="1465263" cy="1524000"/>
        </p:xfrm>
        <a:graphic>
          <a:graphicData uri="http://schemas.openxmlformats.org/presentationml/2006/ole">
            <p:oleObj spid="_x0000_s3075" name="Klip" r:id="rId4" imgW="1490400" imgH="1490760" progId="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876256" y="2060848"/>
          <a:ext cx="1465263" cy="1524000"/>
        </p:xfrm>
        <a:graphic>
          <a:graphicData uri="http://schemas.openxmlformats.org/presentationml/2006/ole">
            <p:oleObj spid="_x0000_s3077" name="Klip" r:id="rId5" imgW="1490400" imgH="1490760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457200" y="1481328"/>
            <a:ext cx="5626968" cy="452596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Alkol dünyadaki en eski ve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latin typeface="Comic Sans MS" pitchFamily="66" charset="0"/>
              </a:rPr>
              <a:t>	en geniş şekilde kullanılan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tr-TR" dirty="0" smtClean="0">
                <a:latin typeface="Comic Sans MS" pitchFamily="66" charset="0"/>
              </a:rPr>
              <a:t>	uyuşturucu türüdür. </a:t>
            </a:r>
          </a:p>
          <a:p>
            <a:pPr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Alkol çok yaygın olarak kullanılan yasal bir maddedir. Bağımlılık yapıcı etkisi yüksektir. Ancak alkol yasal bir madde olduğu için insanlar bu maddeyi kullanmaktan genelde çekinmemektedir.</a:t>
            </a:r>
          </a:p>
          <a:p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9492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ALKOL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8" name="Picture 8" descr="npo00020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836712"/>
            <a:ext cx="3275856" cy="511256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24578" name="Picture 2" descr="C:\Sitelerin Takibi\Dersimiz.com\2015-2016 Yüklemeleri\dersimi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589240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240360"/>
          </a:xfrm>
        </p:spPr>
        <p:txBody>
          <a:bodyPr>
            <a:normAutofit/>
          </a:bodyPr>
          <a:lstStyle/>
          <a:p>
            <a:pPr algn="l" eaLnBrk="1" hangingPunct="1">
              <a:buFont typeface="Wingdings" pitchFamily="2" charset="2"/>
              <a:buNone/>
            </a:pPr>
            <a:r>
              <a:rPr lang="tr-TR" sz="3600" b="1" dirty="0" smtClean="0">
                <a:solidFill>
                  <a:srgbClr val="401B83"/>
                </a:solidFill>
                <a:latin typeface="Comic Sans MS" pitchFamily="66" charset="0"/>
              </a:rPr>
              <a:t>İnsanlar Neden İçiyorlar?</a:t>
            </a:r>
            <a:r>
              <a:rPr lang="tr-TR" sz="3600" dirty="0" smtClean="0">
                <a:solidFill>
                  <a:srgbClr val="401B83"/>
                </a:solidFill>
                <a:latin typeface="Comic Sans MS" pitchFamily="66" charset="0"/>
              </a:rPr>
              <a:t> </a:t>
            </a:r>
            <a:endParaRPr lang="tr-TR" sz="3200" dirty="0" smtClean="0">
              <a:solidFill>
                <a:srgbClr val="A8286B"/>
              </a:solidFill>
              <a:latin typeface="Arial" charset="0"/>
            </a:endParaRP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Zevk almak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Duygu durumlarını düzeltmek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Stresle başa çıkmak </a:t>
            </a:r>
          </a:p>
          <a:p>
            <a:pPr algn="l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tr-TR" sz="2800" dirty="0" smtClean="0">
                <a:solidFill>
                  <a:srgbClr val="A8286B"/>
                </a:solidFill>
                <a:latin typeface="Arial" charset="0"/>
              </a:rPr>
              <a:t>Alkol içme arzusu</a:t>
            </a:r>
          </a:p>
          <a:p>
            <a:pPr algn="l" eaLnBrk="1" hangingPunct="1"/>
            <a:endParaRPr lang="tr-TR" sz="2800" dirty="0" smtClean="0">
              <a:solidFill>
                <a:srgbClr val="A8286B"/>
              </a:solidFill>
              <a:latin typeface="Arial" charset="0"/>
            </a:endParaRPr>
          </a:p>
        </p:txBody>
      </p:sp>
      <p:pic>
        <p:nvPicPr>
          <p:cNvPr id="8" name="Picture 6" descr="drunks-largeWEB-fu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3140968"/>
            <a:ext cx="4427984" cy="3717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Kan dolaşım düzenini bozar. 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Karaciğer hücrelerinde yağlanma meydana gelir, siroz hastalığına sebep olur.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Böbrek iltihabına, idrarda şeker oluşmasına yol açar.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Mideyi bozar, ağrı yapar, gastrit ve ülsere sebep olur.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Bağırsak çalışma düzeni bozulur.</a:t>
            </a:r>
          </a:p>
          <a:p>
            <a:endParaRPr lang="tr-TR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Alkolün Sağlığa Etkileri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Picture 6" descr="alko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332656"/>
            <a:ext cx="1744886" cy="12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0" y="692696"/>
            <a:ext cx="5436096" cy="4525963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İnsan,irade ve dengesini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kaybeder.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Beyni uyuşturur, yürümekte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zorluk çekilir, kol ve bacak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çekilmelerine, yüz ifadesinde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bozukluklara sebebiyet verir.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Heyecan, telaş, korku, sinir 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buhranları ve kıskançlık, çeşitli ruhsal</a:t>
            </a:r>
          </a:p>
          <a:p>
            <a:pPr>
              <a:buClr>
                <a:srgbClr val="FF0000"/>
              </a:buClr>
              <a:buNone/>
            </a:pPr>
            <a:r>
              <a:rPr lang="tr-TR" sz="2800" dirty="0" smtClean="0">
                <a:latin typeface="Arial" charset="0"/>
              </a:rPr>
              <a:t>bozukluklara yol açar.</a:t>
            </a: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endParaRPr lang="tr-TR" sz="2800" dirty="0" smtClean="0">
              <a:latin typeface="Arial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q"/>
            </a:pPr>
            <a:r>
              <a:rPr lang="tr-TR" sz="2800" dirty="0" smtClean="0">
                <a:latin typeface="Arial" charset="0"/>
              </a:rPr>
              <a:t>El titremeleri, tikler, felçler ortaya çıkar.</a:t>
            </a:r>
            <a:r>
              <a:rPr lang="tr-TR" sz="3200" dirty="0" smtClean="0">
                <a:latin typeface="Arial" charset="0"/>
              </a:rPr>
              <a:t> </a:t>
            </a:r>
          </a:p>
          <a:p>
            <a:endParaRPr lang="tr-TR" dirty="0"/>
          </a:p>
        </p:txBody>
      </p:sp>
      <p:pic>
        <p:nvPicPr>
          <p:cNvPr id="7" name="Picture 6" descr="sarhos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27650" y="0"/>
            <a:ext cx="3816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Sitelerin Takibi\Dersimiz.com\2015-2016 Yüklemeleri\dersimiz.com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34250" y="6524625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251520" y="1340768"/>
            <a:ext cx="8424936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ESRAR: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Yasadışı maddeler arasında sıklıkla kullanılan madde esrardır.   </a:t>
            </a: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endParaRPr lang="tr-TR" dirty="0" smtClean="0">
              <a:latin typeface="Comic Sans MS" pitchFamily="66" charset="0"/>
            </a:endParaRP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Kullanıcılar arasında 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“</a:t>
            </a:r>
            <a:r>
              <a:rPr lang="tr-TR" u="sng" dirty="0" smtClean="0">
                <a:latin typeface="Comic Sans MS" pitchFamily="66" charset="0"/>
              </a:rPr>
              <a:t>ot</a:t>
            </a:r>
            <a:r>
              <a:rPr lang="tr-TR" dirty="0" smtClean="0">
                <a:latin typeface="Comic Sans MS" pitchFamily="66" charset="0"/>
              </a:rPr>
              <a:t>” ya da “</a:t>
            </a:r>
            <a:r>
              <a:rPr lang="tr-TR" u="sng" dirty="0" smtClean="0">
                <a:latin typeface="Comic Sans MS" pitchFamily="66" charset="0"/>
              </a:rPr>
              <a:t>marihuana</a:t>
            </a:r>
            <a:r>
              <a:rPr lang="tr-TR" dirty="0" smtClean="0">
                <a:latin typeface="Comic Sans MS" pitchFamily="66" charset="0"/>
              </a:rPr>
              <a:t>”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						adı ile anılır.</a:t>
            </a:r>
          </a:p>
          <a:p>
            <a:pPr>
              <a:buNone/>
            </a:pPr>
            <a:endParaRPr lang="tr-TR" u="sng" dirty="0"/>
          </a:p>
        </p:txBody>
      </p:sp>
      <p:sp>
        <p:nvSpPr>
          <p:cNvPr id="5" name="4 Başlık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UYUŞTURUCU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7" name="6 Resim" descr="esrar-maddesi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708920"/>
            <a:ext cx="4860032" cy="414908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355976" y="980728"/>
            <a:ext cx="4330824" cy="4752528"/>
          </a:xfrm>
        </p:spPr>
        <p:txBody>
          <a:bodyPr>
            <a:normAutofit/>
          </a:bodyPr>
          <a:lstStyle/>
          <a:p>
            <a:r>
              <a:rPr lang="tr-TR" dirty="0" smtClean="0">
                <a:latin typeface="Comic Sans MS" pitchFamily="66" charset="0"/>
              </a:rPr>
              <a:t>Esrar </a:t>
            </a:r>
            <a:r>
              <a:rPr lang="tr-TR" dirty="0" err="1" smtClean="0">
                <a:latin typeface="Comic Sans MS" pitchFamily="66" charset="0"/>
              </a:rPr>
              <a:t>hint</a:t>
            </a:r>
            <a:r>
              <a:rPr lang="tr-TR" dirty="0" smtClean="0">
                <a:latin typeface="Comic Sans MS" pitchFamily="66" charset="0"/>
              </a:rPr>
              <a:t> kenevirinden elde edilir. Kurutulmuş ve parçalanmış yaprakları, tohumları, toz halinde veya kahverengi, preslenmiş kalıplar halinde satılır. -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 gibi sarılarak ve tütüne karıştırılarak içilir.</a:t>
            </a:r>
          </a:p>
          <a:p>
            <a:endParaRPr lang="tr-TR" dirty="0"/>
          </a:p>
        </p:txBody>
      </p:sp>
      <p:pic>
        <p:nvPicPr>
          <p:cNvPr id="4" name="3 Resim" descr="minibusun-yedek-lastiginden-esrar-cikti_haber_2196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3968" cy="3356992"/>
          </a:xfrm>
          <a:prstGeom prst="rect">
            <a:avLst/>
          </a:prstGeom>
        </p:spPr>
      </p:pic>
      <p:pic>
        <p:nvPicPr>
          <p:cNvPr id="5" name="4 Resim" descr="sigara_uyusturucu_esr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212976"/>
            <a:ext cx="4283968" cy="364502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ECSTASY:</a:t>
            </a:r>
          </a:p>
          <a:p>
            <a:pPr>
              <a:buNone/>
            </a:pPr>
            <a:r>
              <a:rPr lang="tr-TR" dirty="0" err="1" smtClean="0">
                <a:latin typeface="Comic Sans MS" pitchFamily="66" charset="0"/>
              </a:rPr>
              <a:t>Ecstasy</a:t>
            </a:r>
            <a:r>
              <a:rPr lang="tr-TR" dirty="0" smtClean="0">
                <a:latin typeface="Comic Sans MS" pitchFamily="66" charset="0"/>
              </a:rPr>
              <a:t> kullanımı özellikle gençler arasında giderek artmaktadır.</a:t>
            </a:r>
          </a:p>
        </p:txBody>
      </p:sp>
      <p:pic>
        <p:nvPicPr>
          <p:cNvPr id="4" name="3 Resim" descr="ecstasy__pills_1291103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36912"/>
            <a:ext cx="8136904" cy="381642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>
          <a:xfrm>
            <a:off x="179512" y="1484784"/>
            <a:ext cx="5040560" cy="4525962"/>
          </a:xfrm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Genellikle tablet ve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 kapsül şeklinde satılır.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Ø"/>
            </a:pPr>
            <a:r>
              <a:rPr lang="tr-TR" dirty="0" smtClean="0">
                <a:latin typeface="Comic Sans MS" pitchFamily="66" charset="0"/>
              </a:rPr>
              <a:t>Beyaz, kahverengi,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pembe ya da sarı tabletler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ya da kapsüllerdir.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Bazılarının üstünde kuş, kalp </a:t>
            </a:r>
          </a:p>
          <a:p>
            <a:pPr>
              <a:buClr>
                <a:srgbClr val="FF0000"/>
              </a:buClr>
              <a:buSzPct val="80000"/>
              <a:buNone/>
            </a:pPr>
            <a:r>
              <a:rPr lang="tr-TR" dirty="0" smtClean="0">
                <a:latin typeface="Comic Sans MS" pitchFamily="66" charset="0"/>
              </a:rPr>
              <a:t>gibi resimler vardır.</a:t>
            </a:r>
            <a:endParaRPr lang="tr-TR" dirty="0"/>
          </a:p>
        </p:txBody>
      </p:sp>
      <p:pic>
        <p:nvPicPr>
          <p:cNvPr id="4" name="3 Resim" descr="Ecstasy_monogra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8064" y="908720"/>
            <a:ext cx="3995936" cy="552881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755576" y="764704"/>
            <a:ext cx="3920480" cy="965969"/>
          </a:xfrm>
        </p:spPr>
        <p:txBody>
          <a:bodyPr>
            <a:normAutofit fontScale="90000"/>
          </a:bodyPr>
          <a:lstStyle/>
          <a:p>
            <a:r>
              <a:rPr lang="tr-TR" dirty="0" smtClean="0">
                <a:latin typeface="Comic Sans MS" pitchFamily="66" charset="0"/>
              </a:rPr>
              <a:t>BAĞIMLILIK?</a:t>
            </a:r>
            <a:endParaRPr lang="tr-TR" dirty="0">
              <a:latin typeface="Comic Sans MS" pitchFamily="66" charset="0"/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83568" y="1844824"/>
            <a:ext cx="4174232" cy="360040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Bağımlılık kişinin kullandığı madde üstünde </a:t>
            </a:r>
            <a:r>
              <a:rPr lang="tr-TR" sz="2800" b="1" u="sng" dirty="0" smtClean="0">
                <a:solidFill>
                  <a:srgbClr val="FF0000"/>
                </a:solidFill>
                <a:latin typeface="Comic Sans MS" pitchFamily="66" charset="0"/>
              </a:rPr>
              <a:t>kontrolünü kaybetmesi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 ve </a:t>
            </a:r>
            <a:r>
              <a:rPr lang="tr-TR" sz="2800" b="1" u="sng" dirty="0" smtClean="0">
                <a:solidFill>
                  <a:srgbClr val="FF0000"/>
                </a:solidFill>
                <a:latin typeface="Comic Sans MS" pitchFamily="66" charset="0"/>
              </a:rPr>
              <a:t>onsuz bir yaşam sürememeye başlamasıdır</a:t>
            </a:r>
            <a:r>
              <a:rPr lang="tr-TR" sz="2800" b="1" dirty="0" smtClean="0">
                <a:solidFill>
                  <a:srgbClr val="FF0000"/>
                </a:solidFill>
                <a:latin typeface="Comic Sans MS" pitchFamily="66" charset="0"/>
              </a:rPr>
              <a:t>.</a:t>
            </a:r>
          </a:p>
          <a:p>
            <a:endParaRPr lang="tr-TR" b="1" dirty="0"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4" name="Picture 5" descr="Resim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620688"/>
            <a:ext cx="3384376" cy="4391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BONZAİ: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Ülkemizde son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yıllarda kullanımı</a:t>
            </a:r>
          </a:p>
          <a:p>
            <a:pPr>
              <a:buNone/>
            </a:pPr>
            <a:r>
              <a:rPr lang="tr-TR" dirty="0" smtClean="0">
                <a:latin typeface="Comic Sans MS" pitchFamily="66" charset="0"/>
              </a:rPr>
              <a:t>çok yaygınlaşmış </a:t>
            </a:r>
          </a:p>
          <a:p>
            <a:pPr>
              <a:buNone/>
            </a:pPr>
            <a:r>
              <a:rPr lang="tr-TR" u="sng" dirty="0" smtClean="0">
                <a:latin typeface="Comic Sans MS" pitchFamily="66" charset="0"/>
              </a:rPr>
              <a:t>kimyasal maddedir</a:t>
            </a:r>
            <a:r>
              <a:rPr lang="tr-TR" dirty="0" smtClean="0">
                <a:latin typeface="Comic Sans MS" pitchFamily="66" charset="0"/>
              </a:rPr>
              <a:t>.</a:t>
            </a:r>
          </a:p>
          <a:p>
            <a:pPr>
              <a:buNone/>
            </a:pPr>
            <a:endParaRPr lang="tr-TR" dirty="0" smtClean="0"/>
          </a:p>
          <a:p>
            <a:pPr>
              <a:buNone/>
            </a:pP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Kullanım sonrasında kişide esrara benzer ama esrardan daha </a:t>
            </a:r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kuvvetli bir etki </a:t>
            </a:r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bırakmaktadır.</a:t>
            </a:r>
          </a:p>
        </p:txBody>
      </p:sp>
      <p:pic>
        <p:nvPicPr>
          <p:cNvPr id="4" name="3 Resim" descr="Resim_13714506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57625" y="404664"/>
            <a:ext cx="5286375" cy="345638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323528" y="54868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tr-TR" b="1" u="sng" dirty="0" smtClean="0">
                <a:solidFill>
                  <a:srgbClr val="FF0000"/>
                </a:solidFill>
                <a:latin typeface="Comic Sans MS" pitchFamily="66" charset="0"/>
              </a:rPr>
              <a:t>UÇUCU MADDELE</a:t>
            </a:r>
            <a:r>
              <a:rPr lang="tr-TR" u="sng" dirty="0" smtClean="0">
                <a:solidFill>
                  <a:srgbClr val="FF0000"/>
                </a:solidFill>
                <a:latin typeface="Comic Sans MS" pitchFamily="66" charset="0"/>
              </a:rPr>
              <a:t>R</a:t>
            </a:r>
            <a:r>
              <a:rPr lang="tr-TR" dirty="0" smtClean="0">
                <a:solidFill>
                  <a:srgbClr val="FF0000"/>
                </a:solidFill>
              </a:rPr>
              <a:t>:</a:t>
            </a:r>
          </a:p>
          <a:p>
            <a:pPr lvl="0"/>
            <a:r>
              <a:rPr lang="tr-TR" dirty="0" smtClean="0"/>
              <a:t>Boyalar ve boyalarda kullanılan Tiner</a:t>
            </a:r>
          </a:p>
          <a:p>
            <a:pPr lvl="0"/>
            <a:r>
              <a:rPr lang="tr-TR" dirty="0" err="1" smtClean="0"/>
              <a:t>Bally</a:t>
            </a:r>
            <a:r>
              <a:rPr lang="tr-TR" dirty="0" smtClean="0"/>
              <a:t>, UHU gibi yapıştırıcılar</a:t>
            </a:r>
          </a:p>
          <a:p>
            <a:pPr lvl="0"/>
            <a:r>
              <a:rPr lang="tr-TR" dirty="0" smtClean="0"/>
              <a:t>Çakmak gazı olarak kullanılan bütan gazı</a:t>
            </a:r>
          </a:p>
          <a:p>
            <a:pPr lvl="0"/>
            <a:r>
              <a:rPr lang="tr-TR" dirty="0" smtClean="0"/>
              <a:t>Kuru temizlemede kullanılan maddeler</a:t>
            </a:r>
          </a:p>
          <a:p>
            <a:r>
              <a:rPr lang="tr-TR" dirty="0" smtClean="0"/>
              <a:t>Benzin</a:t>
            </a: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Inhalat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429000"/>
            <a:ext cx="5904656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UYUŞTURUCUNUN SONUÇLARI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2" name="1 İçerik Yer Tutucusu"/>
          <p:cNvSpPr>
            <a:spLocks noGrp="1"/>
          </p:cNvSpPr>
          <p:nvPr>
            <p:ph idx="4294967295"/>
          </p:nvPr>
        </p:nvSpPr>
        <p:spPr>
          <a:xfrm>
            <a:off x="0" y="1481138"/>
            <a:ext cx="8229600" cy="4525962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Bitkinlik,dalgınlık</a:t>
            </a:r>
          </a:p>
          <a:p>
            <a:r>
              <a:rPr lang="tr-TR" dirty="0" smtClean="0"/>
              <a:t>Gözde kanlanma</a:t>
            </a:r>
          </a:p>
          <a:p>
            <a:r>
              <a:rPr lang="tr-TR" dirty="0" smtClean="0"/>
              <a:t>Uyku bozuklukları</a:t>
            </a:r>
          </a:p>
          <a:p>
            <a:r>
              <a:rPr lang="tr-TR" dirty="0" smtClean="0"/>
              <a:t>Yürüme bozukluğu</a:t>
            </a:r>
          </a:p>
          <a:p>
            <a:r>
              <a:rPr lang="tr-TR" dirty="0" smtClean="0"/>
              <a:t>Solunum güçlüğü</a:t>
            </a:r>
          </a:p>
          <a:p>
            <a:r>
              <a:rPr lang="tr-TR" dirty="0" smtClean="0"/>
              <a:t>İlgi-istek kaybı</a:t>
            </a:r>
          </a:p>
          <a:p>
            <a:r>
              <a:rPr lang="tr-TR" dirty="0" smtClean="0"/>
              <a:t>Bilişsel bozukluklar</a:t>
            </a:r>
          </a:p>
          <a:p>
            <a:r>
              <a:rPr lang="tr-TR" dirty="0" smtClean="0"/>
              <a:t>Başarıda azalma</a:t>
            </a:r>
          </a:p>
          <a:p>
            <a:r>
              <a:rPr lang="tr-TR" dirty="0" smtClean="0"/>
              <a:t>Suç işleme eğilimi</a:t>
            </a:r>
          </a:p>
          <a:p>
            <a:r>
              <a:rPr lang="tr-TR" dirty="0" smtClean="0"/>
              <a:t>Evden uzaklaşma</a:t>
            </a:r>
          </a:p>
          <a:p>
            <a:endParaRPr lang="tr-TR" dirty="0"/>
          </a:p>
        </p:txBody>
      </p:sp>
      <p:pic>
        <p:nvPicPr>
          <p:cNvPr id="4" name="Picture 2" descr="a_g_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124744"/>
            <a:ext cx="4067746" cy="2304256"/>
          </a:xfrm>
          <a:prstGeom prst="rect">
            <a:avLst/>
          </a:prstGeom>
          <a:ln/>
        </p:spPr>
      </p:pic>
      <p:pic>
        <p:nvPicPr>
          <p:cNvPr id="5" name="Picture 4" descr="a_g_5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716016" y="3501008"/>
            <a:ext cx="4104456" cy="3068960"/>
          </a:xfrm>
          <a:prstGeom prst="rect">
            <a:avLst/>
          </a:prstGeom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611560" y="1484784"/>
            <a:ext cx="8280920" cy="4104456"/>
          </a:xfrm>
        </p:spPr>
        <p:txBody>
          <a:bodyPr>
            <a:normAutofit lnSpcReduction="10000"/>
          </a:bodyPr>
          <a:lstStyle/>
          <a:p>
            <a:r>
              <a:rPr lang="tr-TR" dirty="0" smtClean="0"/>
              <a:t>Ani tepkiler veren</a:t>
            </a:r>
          </a:p>
          <a:p>
            <a:r>
              <a:rPr lang="tr-TR" dirty="0" smtClean="0"/>
              <a:t>Saldırgan ya da asi davranışları olan</a:t>
            </a:r>
          </a:p>
          <a:p>
            <a:r>
              <a:rPr lang="tr-TR" dirty="0" smtClean="0"/>
              <a:t>Her şeyi reddeden </a:t>
            </a:r>
          </a:p>
          <a:p>
            <a:r>
              <a:rPr lang="tr-TR" dirty="0" smtClean="0"/>
              <a:t>Davranış bozukluğu gösteren</a:t>
            </a:r>
          </a:p>
          <a:p>
            <a:r>
              <a:rPr lang="tr-TR" dirty="0" smtClean="0"/>
              <a:t>Aykırı davranışlar içinde bulunan</a:t>
            </a:r>
          </a:p>
          <a:p>
            <a:r>
              <a:rPr lang="tr-TR" dirty="0" smtClean="0"/>
              <a:t>                                   -Çabuk heyecanlanan</a:t>
            </a:r>
          </a:p>
          <a:p>
            <a:r>
              <a:rPr lang="tr-TR" dirty="0" smtClean="0"/>
              <a:t>                                   -İçe dönük olan</a:t>
            </a:r>
          </a:p>
          <a:p>
            <a:r>
              <a:rPr lang="tr-TR" dirty="0" smtClean="0"/>
              <a:t>                                   - Yaşıtlarından çabuk </a:t>
            </a:r>
          </a:p>
          <a:p>
            <a:r>
              <a:rPr lang="tr-TR" dirty="0" smtClean="0"/>
              <a:t>                                  etkilenen.</a:t>
            </a:r>
          </a:p>
          <a:p>
            <a:endParaRPr lang="tr-TR" dirty="0" smtClean="0"/>
          </a:p>
          <a:p>
            <a:pPr lvl="8"/>
            <a:endParaRPr lang="tr-TR" dirty="0" smtClean="0"/>
          </a:p>
          <a:p>
            <a:pPr lvl="8"/>
            <a:endParaRPr lang="tr-TR" dirty="0" smtClean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29600" cy="1143000"/>
          </a:xfrm>
        </p:spPr>
        <p:txBody>
          <a:bodyPr>
            <a:normAutofit fontScale="90000"/>
          </a:bodyPr>
          <a:lstStyle/>
          <a:p>
            <a:pPr algn="ctr">
              <a:buClr>
                <a:schemeClr val="tx2">
                  <a:lumMod val="50000"/>
                </a:schemeClr>
              </a:buClr>
            </a:pPr>
            <a:r>
              <a:rPr lang="tr-TR" sz="2800" dirty="0" smtClean="0">
                <a:latin typeface="Comic Sans MS" pitchFamily="66" charset="0"/>
              </a:rPr>
              <a:t/>
            </a:r>
            <a:br>
              <a:rPr lang="tr-TR" sz="2800" dirty="0" smtClean="0">
                <a:latin typeface="Comic Sans MS" pitchFamily="66" charset="0"/>
              </a:rPr>
            </a:br>
            <a:r>
              <a:rPr lang="tr-TR" sz="3100" dirty="0" smtClean="0">
                <a:solidFill>
                  <a:srgbClr val="FF0000"/>
                </a:solidFill>
                <a:effectLst/>
                <a:latin typeface="Comic Sans MS" pitchFamily="66" charset="0"/>
              </a:rPr>
              <a:t>Madde Kullanmaya Başlayan Gençlerde Ortak Bazı Özellikler:</a:t>
            </a:r>
            <a:endParaRPr lang="tr-TR" sz="2800" dirty="0">
              <a:solidFill>
                <a:srgbClr val="FF0000"/>
              </a:solidFill>
              <a:effectLst/>
              <a:latin typeface="Comic Sans MS" pitchFamily="66" charset="0"/>
            </a:endParaRPr>
          </a:p>
        </p:txBody>
      </p:sp>
      <p:pic>
        <p:nvPicPr>
          <p:cNvPr id="5" name="4 Resim" descr="ogrenci-alkol-ve-uyusturucu-arastirmas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789040"/>
            <a:ext cx="4762500" cy="306896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133039picture1wq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9144000" cy="5517232"/>
          </a:xfrm>
        </p:spPr>
      </p:pic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Uyuşturucu kullanan kızın 2 senedeki değişimi:</a:t>
            </a:r>
            <a:endParaRPr lang="tr-TR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02202e44198iq4l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467544" y="4653136"/>
            <a:ext cx="8229600" cy="1930219"/>
          </a:xfrm>
        </p:spPr>
        <p:txBody>
          <a:bodyPr>
            <a:normAutofit/>
          </a:bodyPr>
          <a:lstStyle/>
          <a:p>
            <a:r>
              <a:rPr lang="tr-TR" sz="2400" dirty="0" smtClean="0">
                <a:latin typeface="Comic Sans MS" pitchFamily="66" charset="0"/>
              </a:rPr>
              <a:t>ABD’de yaşayan </a:t>
            </a:r>
            <a:r>
              <a:rPr lang="tr-TR" sz="2400" dirty="0" err="1" smtClean="0">
                <a:latin typeface="Comic Sans MS" pitchFamily="66" charset="0"/>
              </a:rPr>
              <a:t>Carlos</a:t>
            </a:r>
            <a:r>
              <a:rPr lang="tr-TR" sz="2400" dirty="0" smtClean="0">
                <a:latin typeface="Comic Sans MS" pitchFamily="66" charset="0"/>
              </a:rPr>
              <a:t> R. Uyuşturucu aldıktan sonra direksiyon başına geçti. Yola çıktıktan kısa süre sonra direksiyon hakimiyetini kaybeden </a:t>
            </a:r>
            <a:r>
              <a:rPr lang="tr-TR" sz="2400" dirty="0" err="1" smtClean="0">
                <a:latin typeface="Comic Sans MS" pitchFamily="66" charset="0"/>
              </a:rPr>
              <a:t>Carlos</a:t>
            </a:r>
            <a:r>
              <a:rPr lang="tr-TR" sz="2400" dirty="0" smtClean="0">
                <a:latin typeface="Comic Sans MS" pitchFamily="66" charset="0"/>
              </a:rPr>
              <a:t>, kazada kafatasının ve beyninin bir bölümünü kaybetti.</a:t>
            </a:r>
            <a:endParaRPr lang="tr-TR" sz="2400" dirty="0">
              <a:latin typeface="Comic Sans MS" pitchFamily="66" charset="0"/>
            </a:endParaRPr>
          </a:p>
        </p:txBody>
      </p:sp>
      <p:pic>
        <p:nvPicPr>
          <p:cNvPr id="5" name="4 Resim" descr="uyusturucu-hayatini-mahvetti_85538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8208912" cy="40050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3502181a2b060a4f8e206670def3dddb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d0cdc2c4e247bc37725b708c4eeffbe8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0"/>
            <a:ext cx="6192688" cy="6858000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İçerik Yer Tutucusu" descr="83e9c3b559504954189ab47ac6dd951e_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148064" y="1340768"/>
            <a:ext cx="3312368" cy="5517232"/>
          </a:xfrm>
        </p:spPr>
        <p:txBody>
          <a:bodyPr>
            <a:normAutofit/>
          </a:bodyPr>
          <a:lstStyle/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Sigara </a:t>
            </a:r>
            <a:endParaRPr lang="tr-TR" sz="3400" dirty="0" smtClean="0">
              <a:solidFill>
                <a:srgbClr val="000000"/>
              </a:solidFill>
              <a:latin typeface="Comic Sans MS" pitchFamily="66" charset="0"/>
            </a:endParaRP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Alkol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Esrar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err="1" smtClean="0">
                <a:solidFill>
                  <a:srgbClr val="000000"/>
                </a:solidFill>
                <a:latin typeface="Comic Sans MS" pitchFamily="66" charset="0"/>
              </a:rPr>
              <a:t>Ecstasy</a:t>
            </a: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err="1" smtClean="0">
                <a:solidFill>
                  <a:srgbClr val="FF0000"/>
                </a:solidFill>
                <a:latin typeface="Comic Sans MS" pitchFamily="66" charset="0"/>
              </a:rPr>
              <a:t>Bonzai</a:t>
            </a:r>
            <a:endParaRPr lang="tr-TR" sz="3400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latin typeface="Comic Sans MS" pitchFamily="66" charset="0"/>
              </a:rPr>
              <a:t>Eroin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Kokain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latin typeface="Comic Sans MS" pitchFamily="66" charset="0"/>
              </a:rPr>
              <a:t>Marihuana</a:t>
            </a:r>
            <a:r>
              <a:rPr lang="tr-TR" sz="3400" dirty="0" smtClean="0">
                <a:solidFill>
                  <a:srgbClr val="000000"/>
                </a:solidFill>
                <a:latin typeface="Comic Sans MS" pitchFamily="66" charset="0"/>
              </a:rPr>
              <a:t> </a:t>
            </a:r>
          </a:p>
          <a:p>
            <a:pPr marL="342900" indent="-341313">
              <a:lnSpc>
                <a:spcPct val="90000"/>
              </a:lnSpc>
              <a:spcBef>
                <a:spcPts val="638"/>
              </a:spcBef>
              <a:buSzPct val="45000"/>
              <a:buFont typeface="Arial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tr-TR" sz="3400" dirty="0" smtClean="0">
                <a:solidFill>
                  <a:srgbClr val="FF0000"/>
                </a:solidFill>
                <a:latin typeface="Comic Sans MS" pitchFamily="66" charset="0"/>
              </a:rPr>
              <a:t>Uçucular</a:t>
            </a:r>
            <a:endParaRPr lang="tr-TR" sz="3400" dirty="0">
              <a:solidFill>
                <a:srgbClr val="FF0000"/>
              </a:solidFill>
            </a:endParaRPr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u="sng" dirty="0" smtClean="0">
                <a:latin typeface="Comic Sans MS" pitchFamily="66" charset="0"/>
              </a:rPr>
              <a:t>BAĞIMLIKLIK YAPAN MADDELER?</a:t>
            </a:r>
            <a:endParaRPr lang="tr-TR" sz="3600" u="sng" dirty="0">
              <a:latin typeface="Comic Sans MS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12776"/>
            <a:ext cx="4283968" cy="5445224"/>
          </a:xfrm>
          <a:prstGeom prst="rect">
            <a:avLst/>
          </a:prstGeom>
          <a:noFill/>
          <a:ln w="9360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Bağımlılık Nasıl Gelişir?</a:t>
            </a:r>
            <a:endParaRPr lang="tr-TR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Text Box 3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481328"/>
            <a:ext cx="4199804" cy="4667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buNone/>
            </a:pPr>
            <a:r>
              <a:rPr lang="tr-TR" sz="2400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Belki kullanabilirim”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Korku ve merak”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Bir kereden bir şey olmaz”</a:t>
            </a:r>
          </a:p>
          <a:p>
            <a:pPr eaLnBrk="0" hangingPunct="0">
              <a:buNone/>
            </a:pPr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Bir daha asla”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latin typeface="Times New Roman" charset="0"/>
              </a:rPr>
              <a:t>  “</a:t>
            </a:r>
            <a:r>
              <a:rPr lang="tr-TR" sz="2400" b="1" dirty="0">
                <a:latin typeface="Times New Roman" charset="0"/>
              </a:rPr>
              <a:t>Ben bağımlı olmam”</a:t>
            </a:r>
          </a:p>
          <a:p>
            <a:pPr eaLnBrk="0" hangingPunct="0"/>
            <a:endParaRPr lang="tr-TR" sz="2400" b="1" dirty="0">
              <a:solidFill>
                <a:srgbClr val="FF0000"/>
              </a:solidFill>
              <a:latin typeface="Times New Roman" charset="0"/>
            </a:endParaRPr>
          </a:p>
          <a:p>
            <a:pPr eaLnBrk="0" hangingPunct="0">
              <a:buNone/>
            </a:pPr>
            <a:r>
              <a:rPr lang="tr-TR" sz="2400" b="1" dirty="0" smtClean="0">
                <a:solidFill>
                  <a:srgbClr val="FF0000"/>
                </a:solidFill>
                <a:latin typeface="Times New Roman" charset="0"/>
              </a:rPr>
              <a:t>  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İstersem bırakırım”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220072" y="1556792"/>
            <a:ext cx="4067944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endParaRPr lang="tr-TR" sz="2400" dirty="0">
              <a:latin typeface="Times New Roman" charset="0"/>
            </a:endParaRPr>
          </a:p>
          <a:p>
            <a:pPr eaLnBrk="0" hangingPunct="0"/>
            <a:r>
              <a:rPr lang="tr-TR" sz="2800" b="1" dirty="0">
                <a:solidFill>
                  <a:srgbClr val="FF0000"/>
                </a:solidFill>
                <a:latin typeface="Times New Roman" charset="0"/>
              </a:rPr>
              <a:t>“</a:t>
            </a:r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Bıraktım, bir daha başlamam”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latin typeface="Times New Roman" charset="0"/>
              </a:rPr>
              <a:t>“Artık bırakacağım”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solidFill>
                  <a:srgbClr val="FF0000"/>
                </a:solidFill>
                <a:latin typeface="Times New Roman" charset="0"/>
              </a:rPr>
              <a:t>“Bırakmak zorundayım”</a:t>
            </a:r>
          </a:p>
          <a:p>
            <a:pPr eaLnBrk="0" hangingPunct="0"/>
            <a:endParaRPr lang="tr-TR" sz="2400" b="1" dirty="0">
              <a:latin typeface="Times New Roman" charset="0"/>
            </a:endParaRPr>
          </a:p>
          <a:p>
            <a:pPr eaLnBrk="0" hangingPunct="0"/>
            <a:r>
              <a:rPr lang="tr-TR" sz="2400" b="1" dirty="0">
                <a:latin typeface="Times New Roman" charset="0"/>
              </a:rPr>
              <a:t>“Bu meret bırakılmaz ki”</a:t>
            </a:r>
          </a:p>
        </p:txBody>
      </p:sp>
      <p:sp>
        <p:nvSpPr>
          <p:cNvPr id="6" name="AutoShape 10"/>
          <p:cNvSpPr>
            <a:spLocks noChangeArrowheads="1"/>
          </p:cNvSpPr>
          <p:nvPr/>
        </p:nvSpPr>
        <p:spPr bwMode="auto">
          <a:xfrm>
            <a:off x="1835696" y="1916832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7" name="AutoShape 10"/>
          <p:cNvSpPr>
            <a:spLocks noChangeArrowheads="1"/>
          </p:cNvSpPr>
          <p:nvPr/>
        </p:nvSpPr>
        <p:spPr bwMode="auto">
          <a:xfrm>
            <a:off x="1835696" y="2708920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8" name="AutoShape 10"/>
          <p:cNvSpPr>
            <a:spLocks noChangeArrowheads="1"/>
          </p:cNvSpPr>
          <p:nvPr/>
        </p:nvSpPr>
        <p:spPr bwMode="auto">
          <a:xfrm>
            <a:off x="1835696" y="3573016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1835696" y="4437112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1835696" y="5229200"/>
            <a:ext cx="457200" cy="519113"/>
          </a:xfrm>
          <a:prstGeom prst="downArrow">
            <a:avLst>
              <a:gd name="adj1" fmla="val 50000"/>
              <a:gd name="adj2" fmla="val 2838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3995936" y="5733256"/>
            <a:ext cx="1219200" cy="333375"/>
          </a:xfrm>
          <a:prstGeom prst="rightArrow">
            <a:avLst>
              <a:gd name="adj1" fmla="val 50000"/>
              <a:gd name="adj2" fmla="val 9142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auto">
          <a:xfrm>
            <a:off x="6516216" y="5301208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516216" y="4581128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>
            <a:off x="6516216" y="3789040"/>
            <a:ext cx="381000" cy="442913"/>
          </a:xfrm>
          <a:prstGeom prst="upArrow">
            <a:avLst>
              <a:gd name="adj1" fmla="val 50000"/>
              <a:gd name="adj2" fmla="val 290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sp>
        <p:nvSpPr>
          <p:cNvPr id="15" name="AutoShape 6"/>
          <p:cNvSpPr>
            <a:spLocks noChangeArrowheads="1"/>
          </p:cNvSpPr>
          <p:nvPr/>
        </p:nvSpPr>
        <p:spPr bwMode="auto">
          <a:xfrm>
            <a:off x="4499992" y="3212976"/>
            <a:ext cx="648072" cy="381000"/>
          </a:xfrm>
          <a:prstGeom prst="leftArrow">
            <a:avLst>
              <a:gd name="adj1" fmla="val 50000"/>
              <a:gd name="adj2" fmla="val 6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tr-TR"/>
          </a:p>
        </p:txBody>
      </p:sp>
      <p:pic>
        <p:nvPicPr>
          <p:cNvPr id="23553" name="Picture 1" descr="C:\Sitelerin Takibi\Dersimiz.com\2015-2016 Yüklemeleri\dersimiz.co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6524625"/>
            <a:ext cx="1809750" cy="333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idx="1"/>
          </p:nvPr>
        </p:nvSpPr>
        <p:spPr>
          <a:xfrm>
            <a:off x="179512" y="1484784"/>
            <a:ext cx="8229600" cy="4525963"/>
          </a:xfrm>
        </p:spPr>
        <p:txBody>
          <a:bodyPr/>
          <a:lstStyle/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Merak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Arkadaş baskısı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Sorunlarına çözüm aramak</a:t>
            </a:r>
            <a:br>
              <a:rPr lang="tr-TR" sz="2600" dirty="0" smtClean="0">
                <a:latin typeface="Arial" charset="0"/>
              </a:rPr>
            </a:br>
            <a:r>
              <a:rPr lang="tr-TR" sz="2600" dirty="0" smtClean="0">
                <a:latin typeface="Arial" charset="0"/>
              </a:rPr>
              <a:t>ve uzaklaşmak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Stresli durumlarda geçici rahatlama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Farklı gözükmek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Beğeni toplamak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Bir gruba ait olmak</a:t>
            </a:r>
          </a:p>
          <a:p>
            <a:pPr>
              <a:buClr>
                <a:srgbClr val="FF0000"/>
              </a:buClr>
              <a:buSzPct val="80000"/>
              <a:buFont typeface="Wingdings" pitchFamily="2" charset="2"/>
              <a:buChar char="v"/>
            </a:pPr>
            <a:r>
              <a:rPr lang="tr-TR" sz="2600" dirty="0" smtClean="0">
                <a:latin typeface="Arial" charset="0"/>
              </a:rPr>
              <a:t>Eğlenmek</a:t>
            </a:r>
          </a:p>
          <a:p>
            <a:endParaRPr lang="tr-TR" dirty="0"/>
          </a:p>
        </p:txBody>
      </p:sp>
      <p:sp>
        <p:nvSpPr>
          <p:cNvPr id="3" name="2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990033"/>
                </a:solidFill>
                <a:latin typeface="Comic Sans MS" pitchFamily="66" charset="0"/>
              </a:rPr>
              <a:t>Neden başlanır ?</a:t>
            </a:r>
            <a:endParaRPr lang="tr-TR" dirty="0"/>
          </a:p>
        </p:txBody>
      </p:sp>
      <p:pic>
        <p:nvPicPr>
          <p:cNvPr id="4" name="Picture 7" descr="sigarayahy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3640" y="1484784"/>
            <a:ext cx="3240360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 smtClean="0">
              <a:latin typeface="Comic Sans MS" pitchFamily="66" charset="0"/>
            </a:endParaRPr>
          </a:p>
          <a:p>
            <a:r>
              <a:rPr lang="tr-TR" dirty="0" smtClean="0">
                <a:latin typeface="Comic Sans MS" pitchFamily="66" charset="0"/>
              </a:rPr>
              <a:t>En sık bağımlılık yapan maddedir</a:t>
            </a:r>
            <a:r>
              <a:rPr lang="tr-TR" dirty="0" smtClean="0"/>
              <a:t>.</a:t>
            </a:r>
          </a:p>
          <a:p>
            <a:pPr>
              <a:buNone/>
            </a:pPr>
            <a:endParaRPr lang="tr-TR" dirty="0" smtClean="0"/>
          </a:p>
          <a:p>
            <a:r>
              <a:rPr lang="tr-TR" sz="2400" dirty="0" smtClean="0">
                <a:latin typeface="Comic Sans MS" pitchFamily="66" charset="0"/>
              </a:rPr>
              <a:t>Bağımlılık yapan maddeler arasında en fazla ölüme neden olandır.</a:t>
            </a:r>
          </a:p>
          <a:p>
            <a:pPr>
              <a:buNone/>
            </a:pPr>
            <a:endParaRPr lang="tr-TR" sz="2400" dirty="0" smtClean="0">
              <a:latin typeface="Comic Sans MS" pitchFamily="66" charset="0"/>
            </a:endParaRPr>
          </a:p>
          <a:p>
            <a:r>
              <a:rPr lang="tr-TR" sz="2400" u="sng" dirty="0" smtClean="0">
                <a:latin typeface="Comic Sans MS" pitchFamily="66" charset="0"/>
              </a:rPr>
              <a:t>Tütün zehirli bir bitkidir </a:t>
            </a:r>
            <a:r>
              <a:rPr lang="tr-TR" sz="2400" dirty="0" smtClean="0">
                <a:latin typeface="Comic Sans MS" pitchFamily="66" charset="0"/>
              </a:rPr>
              <a:t>ve ister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elde ister fabrikada işlensin bu 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zararlı özelliklerinden kurtulama-</a:t>
            </a:r>
          </a:p>
          <a:p>
            <a:pPr>
              <a:buNone/>
            </a:pPr>
            <a:r>
              <a:rPr lang="tr-TR" sz="2400" dirty="0" smtClean="0">
                <a:latin typeface="Comic Sans MS" pitchFamily="66" charset="0"/>
              </a:rPr>
              <a:t>maktadır!</a:t>
            </a:r>
          </a:p>
          <a:p>
            <a:endParaRPr lang="tr-TR" sz="24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SİGARA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76256" y="692696"/>
          <a:ext cx="1465263" cy="1524000"/>
        </p:xfrm>
        <a:graphic>
          <a:graphicData uri="http://schemas.openxmlformats.org/presentationml/2006/ole">
            <p:oleObj spid="_x0000_s1026" name="Klip" r:id="rId3" imgW="1490400" imgH="1490760" progId="">
              <p:embed/>
            </p:oleObj>
          </a:graphicData>
        </a:graphic>
      </p:graphicFrame>
      <p:pic>
        <p:nvPicPr>
          <p:cNvPr id="5" name="Picture 3" descr="npo000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645024"/>
            <a:ext cx="3096344" cy="2592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82549974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196752"/>
            <a:ext cx="36004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>
          <a:xfrm>
            <a:off x="4644008" y="1196752"/>
            <a:ext cx="4038600" cy="5472608"/>
          </a:xfrm>
        </p:spPr>
        <p:txBody>
          <a:bodyPr>
            <a:normAutofit fontScale="70000" lnSpcReduction="20000"/>
          </a:bodyPr>
          <a:lstStyle/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Karbon monoksit: </a:t>
            </a:r>
            <a:r>
              <a:rPr lang="tr-TR" sz="3100" dirty="0" err="1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Egzost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Arsenik: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Kanserojen madde, felç edici zehir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Tiner</a:t>
            </a:r>
          </a:p>
          <a:p>
            <a:r>
              <a:rPr lang="tr-TR" sz="3100" b="1" dirty="0" err="1" smtClean="0">
                <a:solidFill>
                  <a:srgbClr val="FFFF00"/>
                </a:solidFill>
                <a:latin typeface="Comic Sans MS" pitchFamily="66" charset="0"/>
              </a:rPr>
              <a:t>Metanol</a:t>
            </a:r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Roket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DDT: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Böcek ilacı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Kadmiyum: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Araba aküsü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Bütan gazı: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Tüp ve çakmak gazı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Aseton: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Kimyasal sökücü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Naftalin: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Güve ilacı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Amonyak: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Kimyasal temizleyici</a:t>
            </a:r>
          </a:p>
          <a:p>
            <a:r>
              <a:rPr lang="tr-TR" sz="3100" b="1" dirty="0" smtClean="0">
                <a:solidFill>
                  <a:srgbClr val="FFFF00"/>
                </a:solidFill>
                <a:latin typeface="Comic Sans MS" pitchFamily="66" charset="0"/>
              </a:rPr>
              <a:t>Nikotin :</a:t>
            </a:r>
            <a:r>
              <a:rPr lang="tr-TR" sz="3100" dirty="0" smtClean="0">
                <a:solidFill>
                  <a:srgbClr val="FFFF00"/>
                </a:solidFill>
                <a:latin typeface="Comic Sans MS" pitchFamily="66" charset="0"/>
              </a:rPr>
              <a:t> </a:t>
            </a:r>
            <a:r>
              <a:rPr lang="tr-TR" sz="3100" dirty="0" smtClean="0">
                <a:solidFill>
                  <a:schemeClr val="accent1">
                    <a:lumMod val="50000"/>
                  </a:schemeClr>
                </a:solidFill>
                <a:latin typeface="Comic Sans MS" pitchFamily="66" charset="0"/>
              </a:rPr>
              <a:t>Bağımlılık yapan bir uyuşturucu çeşidi</a:t>
            </a:r>
          </a:p>
          <a:p>
            <a:pPr>
              <a:buNone/>
            </a:pPr>
            <a:endParaRPr lang="tr-TR" dirty="0" smtClean="0">
              <a:solidFill>
                <a:schemeClr val="accent1">
                  <a:lumMod val="50000"/>
                </a:schemeClr>
              </a:solidFill>
              <a:latin typeface="Comic Sans MS" pitchFamily="66" charset="0"/>
            </a:endParaRPr>
          </a:p>
          <a:p>
            <a:pPr>
              <a:buNone/>
            </a:pPr>
            <a:endParaRPr lang="tr-TR" dirty="0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tr-TR" sz="4000" dirty="0" smtClean="0">
                <a:solidFill>
                  <a:srgbClr val="FF0000"/>
                </a:solidFill>
                <a:latin typeface="Comic Sans MS" pitchFamily="66" charset="0"/>
              </a:rPr>
              <a:t>Sigaranın İçindeki Maddeler</a:t>
            </a:r>
            <a:endParaRPr lang="tr-TR" sz="40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8" name="7 Metin kutusu"/>
          <p:cNvSpPr txBox="1"/>
          <p:nvPr/>
        </p:nvSpPr>
        <p:spPr>
          <a:xfrm>
            <a:off x="611560" y="5013176"/>
            <a:ext cx="36358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/>
              <a:t>Sigara dumanı yaklaşık 4000 kimyasal içermektedir.</a:t>
            </a:r>
            <a:endParaRPr lang="tr-TR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7499176" cy="4683976"/>
          </a:xfrm>
        </p:spPr>
        <p:txBody>
          <a:bodyPr>
            <a:normAutofit/>
          </a:bodyPr>
          <a:lstStyle/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Ses telleri,cilt ve cilt rengi bozulur.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Tat alma duyusu ve dişler bozulur.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Gözlerde katarakta ve körlüğe neden olabilir.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Omurgada bozuklukları ve kemik erimesi artar.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Mide ve yemek borusunda kanama, ülser ortaya çıkar.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Şeker hastalığına neden olur.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  <a:buFont typeface="Courier New" pitchFamily="49" charset="0"/>
              <a:buChar char="o"/>
            </a:pPr>
            <a:r>
              <a:rPr lang="tr-TR" dirty="0" smtClean="0">
                <a:solidFill>
                  <a:srgbClr val="FFFF00"/>
                </a:solidFill>
                <a:latin typeface="Arial" charset="0"/>
              </a:rPr>
              <a:t>Sigara vücudun bağışıklık sistemini baskılar</a:t>
            </a:r>
          </a:p>
          <a:p>
            <a:pPr>
              <a:buClr>
                <a:schemeClr val="tx2">
                  <a:lumMod val="50000"/>
                </a:schemeClr>
              </a:buClr>
              <a:buSzPct val="86000"/>
            </a:pPr>
            <a:endParaRPr lang="tr-TR" dirty="0"/>
          </a:p>
        </p:txBody>
      </p:sp>
      <p:sp>
        <p:nvSpPr>
          <p:cNvPr id="4" name="3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Sigaranın sağlığa etkileri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Başlık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smtClean="0">
                <a:solidFill>
                  <a:srgbClr val="FF0000"/>
                </a:solidFill>
                <a:latin typeface="Comic Sans MS" pitchFamily="66" charset="0"/>
              </a:rPr>
              <a:t>Sigara bağımlılığının sonuçları !</a:t>
            </a:r>
            <a:endParaRPr lang="tr-TR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 descr="HASTALA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052736"/>
            <a:ext cx="9144000" cy="5805264"/>
          </a:xfrm>
          <a:noFill/>
          <a:ln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363</TotalTime>
  <Words>620</Words>
  <Application>Microsoft Office PowerPoint</Application>
  <PresentationFormat>Ekran Gösterisi (4:3)</PresentationFormat>
  <Paragraphs>168</Paragraphs>
  <Slides>29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29</vt:i4>
      </vt:variant>
    </vt:vector>
  </HeadingPairs>
  <TitlesOfParts>
    <vt:vector size="31" baseType="lpstr">
      <vt:lpstr>Kalabalık</vt:lpstr>
      <vt:lpstr>Klip</vt:lpstr>
      <vt:lpstr>ZARARLI ALIŞKANLIKLAR  ve  MADDE BAĞIMLILIĞI</vt:lpstr>
      <vt:lpstr>BAĞIMLILIK?</vt:lpstr>
      <vt:lpstr>BAĞIMLIKLIK YAPAN MADDELER?</vt:lpstr>
      <vt:lpstr>Bağımlılık Nasıl Gelişir?</vt:lpstr>
      <vt:lpstr>Neden başlanır ?</vt:lpstr>
      <vt:lpstr>SİGARA</vt:lpstr>
      <vt:lpstr>Sigaranın İçindeki Maddeler</vt:lpstr>
      <vt:lpstr>Sigaranın sağlığa etkileri</vt:lpstr>
      <vt:lpstr>Sigara bağımlılığının sonuçları !</vt:lpstr>
      <vt:lpstr>Slayt 10</vt:lpstr>
      <vt:lpstr>Slayt 11</vt:lpstr>
      <vt:lpstr>ALKOL</vt:lpstr>
      <vt:lpstr>İnsanlar Neden İçiyorlar?  Zevk almak  Duygu durumlarını düzeltmek  Stresle başa çıkmak  Alkol içme arzusu </vt:lpstr>
      <vt:lpstr>Alkolün Sağlığa Etkileri</vt:lpstr>
      <vt:lpstr>Slayt 15</vt:lpstr>
      <vt:lpstr>UYUŞTURUCU</vt:lpstr>
      <vt:lpstr>Slayt 17</vt:lpstr>
      <vt:lpstr>Slayt 18</vt:lpstr>
      <vt:lpstr>Slayt 19</vt:lpstr>
      <vt:lpstr>Slayt 20</vt:lpstr>
      <vt:lpstr>Slayt 21</vt:lpstr>
      <vt:lpstr>UYUŞTURUCUNUN SONUÇLARI</vt:lpstr>
      <vt:lpstr> Madde Kullanmaya Başlayan Gençlerde Ortak Bazı Özellikler:</vt:lpstr>
      <vt:lpstr>Uyuşturucu kullanan kızın 2 senedeki değişimi:</vt:lpstr>
      <vt:lpstr>Slayt 25</vt:lpstr>
      <vt:lpstr>Slayt 26</vt:lpstr>
      <vt:lpstr>Slayt 27</vt:lpstr>
      <vt:lpstr>Slayt 28</vt:lpstr>
      <vt:lpstr>Slayt 29</vt:lpstr>
    </vt:vector>
  </TitlesOfParts>
  <Manager>dersimiz.com</Manager>
  <Company>dersimiz.com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dersimiz.com</dc:title>
  <dc:subject>dersimiz.com</dc:subject>
  <dc:creator>dersimiz.com</dc:creator>
  <cp:keywords>dersimiz.com</cp:keywords>
  <dc:description>dersimiz.com</dc:description>
  <cp:lastModifiedBy>Kemal Tepecik</cp:lastModifiedBy>
  <cp:revision>2</cp:revision>
  <dcterms:created xsi:type="dcterms:W3CDTF">2014-01-12T13:16:16Z</dcterms:created>
  <dcterms:modified xsi:type="dcterms:W3CDTF">2021-03-31T08:17:59Z</dcterms:modified>
  <cp:category>dersimiz.com</cp:category>
</cp:coreProperties>
</file>