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7" r:id="rId4"/>
    <p:sldId id="285" r:id="rId5"/>
    <p:sldId id="259" r:id="rId6"/>
    <p:sldId id="260" r:id="rId7"/>
    <p:sldId id="263" r:id="rId8"/>
    <p:sldId id="261" r:id="rId9"/>
    <p:sldId id="286" r:id="rId10"/>
    <p:sldId id="287" r:id="rId11"/>
    <p:sldId id="288" r:id="rId12"/>
    <p:sldId id="289" r:id="rId13"/>
    <p:sldId id="264" r:id="rId14"/>
    <p:sldId id="275" r:id="rId15"/>
    <p:sldId id="265" r:id="rId16"/>
    <p:sldId id="271" r:id="rId17"/>
    <p:sldId id="266" r:id="rId18"/>
    <p:sldId id="276" r:id="rId19"/>
    <p:sldId id="277" r:id="rId20"/>
    <p:sldId id="267" r:id="rId21"/>
    <p:sldId id="272" r:id="rId22"/>
    <p:sldId id="268" r:id="rId23"/>
    <p:sldId id="269" r:id="rId24"/>
    <p:sldId id="270" r:id="rId25"/>
    <p:sldId id="273" r:id="rId26"/>
    <p:sldId id="282" r:id="rId27"/>
    <p:sldId id="274" r:id="rId28"/>
    <p:sldId id="278" r:id="rId29"/>
    <p:sldId id="279" r:id="rId30"/>
    <p:sldId id="301" r:id="rId31"/>
    <p:sldId id="280" r:id="rId32"/>
    <p:sldId id="281" r:id="rId33"/>
    <p:sldId id="303" r:id="rId34"/>
    <p:sldId id="305" r:id="rId35"/>
    <p:sldId id="290" r:id="rId36"/>
    <p:sldId id="294" r:id="rId37"/>
    <p:sldId id="295" r:id="rId38"/>
    <p:sldId id="292" r:id="rId39"/>
    <p:sldId id="293" r:id="rId40"/>
    <p:sldId id="296" r:id="rId41"/>
    <p:sldId id="300" r:id="rId42"/>
    <p:sldId id="306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4008-818B-44C6-9D12-FDFBC236CA75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3C2C-2F77-41AA-BF8E-6C942A53FC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59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12B0-1390-4A96-9020-21B6F7BB118C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796DF-FB0D-4190-B9CC-FB123EAC9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31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796DF-FB0D-4190-B9CC-FB123EAC918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26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nus\Desktop\1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8" y="5730"/>
            <a:ext cx="9177858" cy="68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-36512" y="5731"/>
            <a:ext cx="9180512" cy="23431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-36512" y="45403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AKRAN ZORBALIĞI VE </a:t>
            </a:r>
          </a:p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ZORBALIKLA BAŞ ETME YOLLARI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673130" y="3431865"/>
            <a:ext cx="2483768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Ortaokul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65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Fiziksel akran zorbalığı</a:t>
            </a:r>
            <a:r>
              <a:rPr lang="tr-TR" dirty="0"/>
              <a:t>, zorbanın hedef kişiye fiziksel temas yoluyla zarar </a:t>
            </a:r>
            <a:r>
              <a:rPr lang="tr-TR" dirty="0" smtClean="0"/>
              <a:t>verdiği, canını </a:t>
            </a:r>
            <a:r>
              <a:rPr lang="tr-TR" dirty="0"/>
              <a:t>yaktığı </a:t>
            </a:r>
            <a:r>
              <a:rPr lang="tr-TR" dirty="0" smtClean="0"/>
              <a:t>durumları tanımlar.</a:t>
            </a:r>
          </a:p>
          <a:p>
            <a:endParaRPr lang="tr-TR" dirty="0"/>
          </a:p>
          <a:p>
            <a:r>
              <a:rPr lang="tr-TR" b="1" dirty="0"/>
              <a:t>İlişkisel akran zorbalığı</a:t>
            </a:r>
            <a:r>
              <a:rPr lang="tr-TR" dirty="0"/>
              <a:t> genellikle dolaylı saldırganlık altında </a:t>
            </a:r>
            <a:r>
              <a:rPr lang="tr-TR" dirty="0" smtClean="0"/>
              <a:t>incelenmektedir. Kurbanın </a:t>
            </a:r>
            <a:r>
              <a:rPr lang="tr-TR" dirty="0"/>
              <a:t>sosyal konumuna, ilişkilerine ve ait </a:t>
            </a:r>
            <a:r>
              <a:rPr lang="tr-TR" dirty="0" smtClean="0"/>
              <a:t>olma duygusuna </a:t>
            </a:r>
            <a:r>
              <a:rPr lang="tr-TR" dirty="0"/>
              <a:t>zarar verme </a:t>
            </a:r>
            <a:r>
              <a:rPr lang="tr-TR" dirty="0" smtClean="0"/>
              <a:t>yoluyla gerçekleştirilir</a:t>
            </a:r>
            <a:r>
              <a:rPr lang="tr-TR" dirty="0"/>
              <a:t>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763688" y="404664"/>
            <a:ext cx="6048672" cy="792088"/>
          </a:xfrm>
          <a:prstGeom prst="round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Akran Zorbalığının Türleri</a:t>
            </a:r>
            <a:endParaRPr lang="tr-TR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Sözlü akran zorbalığı </a:t>
            </a:r>
            <a:r>
              <a:rPr lang="tr-TR" dirty="0" smtClean="0"/>
              <a:t>kişiye </a:t>
            </a:r>
            <a:r>
              <a:rPr lang="tr-TR" dirty="0"/>
              <a:t>sözel olarak sataşıldığı, aşağılandığı, alay edildiği, </a:t>
            </a:r>
            <a:r>
              <a:rPr lang="tr-TR" dirty="0" smtClean="0"/>
              <a:t>ad takıldığı</a:t>
            </a:r>
            <a:r>
              <a:rPr lang="tr-TR" dirty="0"/>
              <a:t>, korkutulduğu, kendisine ya da ailesine hakaret edildiği, bu şekilde </a:t>
            </a:r>
            <a:r>
              <a:rPr lang="tr-TR" dirty="0" smtClean="0"/>
              <a:t>küçük düşürüldüğü</a:t>
            </a:r>
            <a:r>
              <a:rPr lang="tr-TR" dirty="0"/>
              <a:t>, sözel yolla incitildiği durumları içerir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/>
              <a:t>Cinsel zorbalık</a:t>
            </a:r>
            <a:r>
              <a:rPr lang="tr-TR" dirty="0"/>
              <a:t>, cinsel saldırı, elle taciz </a:t>
            </a:r>
            <a:r>
              <a:rPr lang="tr-TR" dirty="0" smtClean="0"/>
              <a:t>vs. </a:t>
            </a:r>
            <a:r>
              <a:rPr lang="tr-TR" dirty="0"/>
              <a:t>gibi hareketleri kapsamaktadır.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763688" y="404664"/>
            <a:ext cx="6048672" cy="792088"/>
          </a:xfrm>
          <a:prstGeom prst="round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Akran Zorbalığının Türleri</a:t>
            </a:r>
            <a:endParaRPr lang="tr-TR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Gelişen </a:t>
            </a:r>
            <a:r>
              <a:rPr lang="tr-TR" dirty="0"/>
              <a:t>teknolojiye bağlı olarak bir de </a:t>
            </a:r>
            <a:r>
              <a:rPr lang="tr-TR" b="1" dirty="0"/>
              <a:t>siber akran </a:t>
            </a:r>
            <a:r>
              <a:rPr lang="tr-TR" b="1" dirty="0" smtClean="0"/>
              <a:t>zorbalığı </a:t>
            </a:r>
            <a:r>
              <a:rPr lang="tr-TR" dirty="0" smtClean="0"/>
              <a:t>kavramı </a:t>
            </a:r>
            <a:r>
              <a:rPr lang="tr-TR" dirty="0"/>
              <a:t>gelişmiştir.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Burada </a:t>
            </a:r>
            <a:r>
              <a:rPr lang="tr-TR" dirty="0"/>
              <a:t>zorbalık cep telefonu, e-posta, internet sitesi, </a:t>
            </a:r>
            <a:r>
              <a:rPr lang="tr-TR" dirty="0" smtClean="0"/>
              <a:t>sosyal medya gibi </a:t>
            </a:r>
            <a:r>
              <a:rPr lang="tr-TR" dirty="0"/>
              <a:t>elektronik haberleşme vasıtası ile </a:t>
            </a:r>
            <a:r>
              <a:rPr lang="tr-TR" dirty="0" smtClean="0"/>
              <a:t>yapılmaktadır. 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763688" y="404664"/>
            <a:ext cx="6048672" cy="792088"/>
          </a:xfrm>
          <a:prstGeom prst="round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Akran Zorbalığının Türleri</a:t>
            </a:r>
            <a:endParaRPr lang="tr-TR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312229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Zorbalığın Ortaya Çıkış Biçimleri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71997"/>
            <a:ext cx="5050904" cy="341724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Vurmak</a:t>
            </a:r>
            <a:r>
              <a:rPr lang="tr-TR" dirty="0" smtClean="0"/>
              <a:t>, tekme </a:t>
            </a:r>
            <a:r>
              <a:rPr lang="tr-TR" dirty="0"/>
              <a:t>atmak, itmek, çekmek </a:t>
            </a:r>
            <a:r>
              <a:rPr lang="tr-TR" dirty="0" err="1"/>
              <a:t>vb</a:t>
            </a:r>
            <a:r>
              <a:rPr lang="tr-TR" dirty="0"/>
              <a:t>,</a:t>
            </a:r>
          </a:p>
          <a:p>
            <a:r>
              <a:rPr lang="tr-TR" dirty="0"/>
              <a:t>Dövmek, dövmeye teşebbüs etmek,</a:t>
            </a:r>
          </a:p>
          <a:p>
            <a:r>
              <a:rPr lang="tr-TR" dirty="0" smtClean="0"/>
              <a:t>Dalga </a:t>
            </a:r>
            <a:r>
              <a:rPr lang="tr-TR" dirty="0"/>
              <a:t>geçmek, alay etmek, kızdırmak, sözel olarak sataşmak,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C:\Users\yunus\Desktop\zorba görsel\e294bb452252202dc89dcd38488ed3d0_bullying-clipart-black-and-white-5-clipart-station-bully-clipart-black-and-white_419-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21" y="3068960"/>
            <a:ext cx="23097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5868144" y="1700808"/>
            <a:ext cx="280831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Sınıflandıralım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369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4618856" cy="3744416"/>
          </a:xfrm>
        </p:spPr>
        <p:txBody>
          <a:bodyPr>
            <a:normAutofit/>
          </a:bodyPr>
          <a:lstStyle/>
          <a:p>
            <a:r>
              <a:rPr lang="tr-TR" dirty="0"/>
              <a:t>Korkutmak, sindirmek,</a:t>
            </a:r>
          </a:p>
          <a:p>
            <a:r>
              <a:rPr lang="tr-TR" dirty="0"/>
              <a:t>Kötü isim(</a:t>
            </a:r>
            <a:r>
              <a:rPr lang="tr-TR" dirty="0" err="1"/>
              <a:t>ler</a:t>
            </a:r>
            <a:r>
              <a:rPr lang="tr-TR" dirty="0"/>
              <a:t>) takmak,</a:t>
            </a:r>
          </a:p>
          <a:p>
            <a:r>
              <a:rPr lang="tr-TR" dirty="0"/>
              <a:t>Kasıtlı olarak grup dışında tutup yalnızlığa itmek, oyun veya diğer etkinliklere katmamak,</a:t>
            </a:r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ound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Zorbalığın Ortaya Çıkış Biçimleri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72" y="2934072"/>
            <a:ext cx="3484256" cy="2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5868144" y="1700808"/>
            <a:ext cx="280831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Sınıflandıralım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3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Zorbalığın Ortaya Çıkış Biçimleri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389877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sz="3500" dirty="0" smtClean="0"/>
              <a:t>Kişinin kendisine ya da ailesine hakaret etmek, küçük düşürmek,</a:t>
            </a:r>
          </a:p>
          <a:p>
            <a:r>
              <a:rPr lang="tr-TR" sz="3500" dirty="0" smtClean="0"/>
              <a:t>Hakkında yalan-yanlış söylentiler çıkarmak ve yaymak,</a:t>
            </a:r>
          </a:p>
          <a:p>
            <a:r>
              <a:rPr lang="tr-TR" sz="3500" dirty="0" smtClean="0"/>
              <a:t>Kasıtlı olarak eşyalarına zarar vermek,</a:t>
            </a:r>
          </a:p>
          <a:p>
            <a:endParaRPr lang="tr-TR" dirty="0"/>
          </a:p>
        </p:txBody>
      </p:sp>
      <p:pic>
        <p:nvPicPr>
          <p:cNvPr id="1026" name="Picture 2" descr="C:\Users\yunus\Desktop\zorba görsel\5448051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90" y="2708920"/>
            <a:ext cx="332955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5796136" y="1700808"/>
            <a:ext cx="280831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Sınıflandıralım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817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92896"/>
            <a:ext cx="4176464" cy="338437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Korkutarak eşya ya da parasını almak,</a:t>
            </a:r>
          </a:p>
          <a:p>
            <a:r>
              <a:rPr lang="tr-TR" dirty="0"/>
              <a:t>Çeşitli şekillerde kişinin kendisini kötü hissetmesine sebep olmak,</a:t>
            </a:r>
          </a:p>
          <a:p>
            <a:r>
              <a:rPr lang="tr-TR" dirty="0"/>
              <a:t>Tacizde bulunmak.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Zorbalığın Ortaya Çıkış Biçimleri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yunus\Desktop\zorba görsel\Bullying-and-Prevention-Tactic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12" y="3130650"/>
            <a:ext cx="35718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5868144" y="1772816"/>
            <a:ext cx="280831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Sınıflandıralım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69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Zorbalık davranışı gösteren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öğrencilerin;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Empati </a:t>
            </a:r>
            <a:r>
              <a:rPr lang="tr-TR" dirty="0"/>
              <a:t>kurma </a:t>
            </a:r>
            <a:r>
              <a:rPr lang="tr-TR" dirty="0" smtClean="0"/>
              <a:t>yeteneğinin gelişmemiş olabileceği,</a:t>
            </a:r>
            <a:endParaRPr lang="tr-TR" dirty="0"/>
          </a:p>
          <a:p>
            <a:r>
              <a:rPr lang="tr-TR" dirty="0"/>
              <a:t>Sosyal becerilerde ve ilişki kurma biçimlerinde </a:t>
            </a:r>
            <a:r>
              <a:rPr lang="tr-TR" dirty="0" smtClean="0"/>
              <a:t>yetersizliklerinin olabileceği,</a:t>
            </a:r>
            <a:endParaRPr lang="tr-TR" dirty="0"/>
          </a:p>
          <a:p>
            <a:r>
              <a:rPr lang="tr-TR" dirty="0"/>
              <a:t>Saldırgan ve </a:t>
            </a:r>
            <a:r>
              <a:rPr lang="tr-TR" dirty="0" err="1"/>
              <a:t>dürtüsel</a:t>
            </a:r>
            <a:r>
              <a:rPr lang="tr-TR" dirty="0"/>
              <a:t> yapıya </a:t>
            </a:r>
            <a:r>
              <a:rPr lang="tr-TR" dirty="0" smtClean="0"/>
              <a:t>sahip oldukları gözlemlenmiştir. </a:t>
            </a:r>
          </a:p>
        </p:txBody>
      </p:sp>
      <p:pic>
        <p:nvPicPr>
          <p:cNvPr id="6146" name="Picture 2" descr="C:\Users\yunus\Desktop\zorba görsel\05265000691605963076896183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32" y="2060848"/>
            <a:ext cx="376817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4991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988840"/>
            <a:ext cx="4824536" cy="460851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Erkeklerde fiziksel üstünlüğün zorba davranışlara eşlik edebildiği görülmektedir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Zorba </a:t>
            </a:r>
            <a:r>
              <a:rPr lang="tr-TR" dirty="0"/>
              <a:t>çocukların coşku, öfke gibi kuvvetli duygularını yönetemedikleri, bu duyguları dengeleyemedikleri </a:t>
            </a:r>
            <a:r>
              <a:rPr lang="tr-TR" dirty="0" smtClean="0"/>
              <a:t>bilinmektedir.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Zorbalık davranışı gösteren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öğrencilerin;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4" y="2636912"/>
            <a:ext cx="2665017" cy="306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11349"/>
            <a:ext cx="483488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Kendileri </a:t>
            </a:r>
            <a:r>
              <a:rPr lang="tr-TR" dirty="0"/>
              <a:t>de reddedilme duygusunu yaşamışlardır.</a:t>
            </a:r>
          </a:p>
          <a:p>
            <a:r>
              <a:rPr lang="tr-TR" dirty="0" smtClean="0"/>
              <a:t>Karşıdakinin </a:t>
            </a:r>
            <a:r>
              <a:rPr lang="tr-TR" dirty="0"/>
              <a:t>davranışında sıklıkla kötü niyet ararlar</a:t>
            </a:r>
            <a:r>
              <a:rPr lang="tr-TR" dirty="0" smtClean="0"/>
              <a:t>.</a:t>
            </a:r>
          </a:p>
          <a:p>
            <a:r>
              <a:rPr lang="tr-TR" dirty="0"/>
              <a:t>Çok ufak bir rahatsızlık bile onların çok sert tepkiler vermelerine neden </a:t>
            </a:r>
            <a:r>
              <a:rPr lang="tr-TR" dirty="0" smtClean="0"/>
              <a:t>olabilir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Zorbalık davranışı gösteren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öğrencilerin;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yunus\Desktop\bul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81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Saldırganlık Nedir</a:t>
            </a:r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1828800"/>
          </a:xfrm>
        </p:spPr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canlı </a:t>
            </a:r>
            <a:r>
              <a:rPr lang="tr-TR" dirty="0" smtClean="0"/>
              <a:t>ya da </a:t>
            </a:r>
            <a:r>
              <a:rPr lang="tr-TR" dirty="0"/>
              <a:t>nesneye yönelik incitici ve rahatsız edici </a:t>
            </a:r>
            <a:r>
              <a:rPr lang="tr-TR" dirty="0" smtClean="0"/>
              <a:t>davranışlar olarak tanımlanmaktadır.</a:t>
            </a:r>
            <a:endParaRPr lang="tr-TR" dirty="0"/>
          </a:p>
        </p:txBody>
      </p:sp>
      <p:pic>
        <p:nvPicPr>
          <p:cNvPr id="1026" name="Picture 2" descr="C:\Users\yunus\Desktop\Siddet80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644080" cy="16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5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 Öğrenciler Kimleri Mağdur Etmektedir?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5410944" cy="4608512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‫"/>
            </a:pPr>
            <a:r>
              <a:rPr lang="tr-TR" b="1" dirty="0" smtClean="0"/>
              <a:t>Zorba öğrenciler;</a:t>
            </a:r>
          </a:p>
          <a:p>
            <a:r>
              <a:rPr lang="tr-TR" dirty="0" smtClean="0"/>
              <a:t>Güvensiz </a:t>
            </a:r>
            <a:r>
              <a:rPr lang="tr-TR" dirty="0"/>
              <a:t>ve kendilerini koruyamayan, </a:t>
            </a:r>
            <a:endParaRPr lang="tr-TR" dirty="0" smtClean="0"/>
          </a:p>
          <a:p>
            <a:r>
              <a:rPr lang="tr-TR" dirty="0" smtClean="0"/>
              <a:t>Pasif </a:t>
            </a:r>
            <a:r>
              <a:rPr lang="tr-TR" dirty="0"/>
              <a:t>ve boyun eğici </a:t>
            </a:r>
            <a:r>
              <a:rPr lang="tr-TR" dirty="0" smtClean="0"/>
              <a:t>kişileri,</a:t>
            </a:r>
            <a:endParaRPr lang="tr-TR" dirty="0"/>
          </a:p>
          <a:p>
            <a:r>
              <a:rPr lang="tr-TR" dirty="0"/>
              <a:t>Utangaç ve içine </a:t>
            </a:r>
            <a:r>
              <a:rPr lang="tr-TR" dirty="0" smtClean="0"/>
              <a:t>kapanık olanları,</a:t>
            </a:r>
            <a:endParaRPr lang="tr-TR" dirty="0"/>
          </a:p>
          <a:p>
            <a:r>
              <a:rPr lang="tr-TR" dirty="0"/>
              <a:t>Çok arkadaşı </a:t>
            </a:r>
            <a:r>
              <a:rPr lang="tr-TR" dirty="0" smtClean="0"/>
              <a:t>olmayan bireyleri,</a:t>
            </a:r>
            <a:endParaRPr lang="tr-TR" dirty="0"/>
          </a:p>
          <a:p>
            <a:r>
              <a:rPr lang="tr-TR" dirty="0" smtClean="0"/>
              <a:t>Aşırı </a:t>
            </a:r>
            <a:r>
              <a:rPr lang="tr-TR" dirty="0"/>
              <a:t>koruyucu ailelerin </a:t>
            </a:r>
            <a:r>
              <a:rPr lang="tr-TR" dirty="0" smtClean="0"/>
              <a:t>çocuklarını kendilerine kurban olarak seçmektedirler.</a:t>
            </a:r>
            <a:endParaRPr lang="tr-TR" dirty="0"/>
          </a:p>
        </p:txBody>
      </p:sp>
      <p:pic>
        <p:nvPicPr>
          <p:cNvPr id="5122" name="Picture 2" descr="C:\Users\yunus\Desktop\zorba görsel\2yascocuk-utangac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4613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496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nus\Desktop\zorba görsel\mediar-arastirma-dan-secim-anketi-akp-meclis-teki-cogunlugunu-kaybediyor-467481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56656"/>
            <a:ext cx="59055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7544" y="274639"/>
            <a:ext cx="8229600" cy="1143000"/>
          </a:xfrm>
          <a:prstGeom prst="snip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Araştırma Bulguları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9"/>
            <a:ext cx="8229600" cy="1143000"/>
          </a:xfrm>
          <a:prstGeom prst="snip2Diag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Araştırma Bulguları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3661867"/>
          </a:xfrm>
        </p:spPr>
        <p:txBody>
          <a:bodyPr>
            <a:normAutofit/>
          </a:bodyPr>
          <a:lstStyle/>
          <a:p>
            <a:r>
              <a:rPr lang="tr-TR" dirty="0"/>
              <a:t>Ergenlerin </a:t>
            </a:r>
            <a:r>
              <a:rPr lang="tr-TR" b="1" dirty="0"/>
              <a:t>% </a:t>
            </a:r>
            <a:r>
              <a:rPr lang="tr-TR" b="1" dirty="0" smtClean="0"/>
              <a:t>32</a:t>
            </a:r>
            <a:r>
              <a:rPr lang="tr-TR" dirty="0" smtClean="0"/>
              <a:t>’sinin akran </a:t>
            </a:r>
            <a:r>
              <a:rPr lang="tr-TR" dirty="0"/>
              <a:t>zorbalığına herhangi bir şekilde dâhil olduğu,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olarak akran </a:t>
            </a:r>
            <a:r>
              <a:rPr lang="tr-TR" dirty="0" smtClean="0"/>
              <a:t>zorbalığına maruz </a:t>
            </a:r>
            <a:r>
              <a:rPr lang="tr-TR" dirty="0"/>
              <a:t>kalma açısından cinsiyete göre farklılık olmadığı, </a:t>
            </a:r>
            <a:endParaRPr lang="tr-TR" dirty="0" smtClean="0"/>
          </a:p>
          <a:p>
            <a:r>
              <a:rPr lang="tr-TR" dirty="0" smtClean="0"/>
              <a:t>Erkeklerin </a:t>
            </a:r>
            <a:r>
              <a:rPr lang="tr-TR" dirty="0"/>
              <a:t>zorbalık davranışlarını kızlara göre </a:t>
            </a:r>
            <a:r>
              <a:rPr lang="tr-TR" dirty="0" smtClean="0"/>
              <a:t>daha fazla </a:t>
            </a:r>
            <a:r>
              <a:rPr lang="tr-TR" dirty="0"/>
              <a:t>sergiledikleri görülmüştür</a:t>
            </a:r>
            <a:r>
              <a:rPr lang="tr-TR" dirty="0" smtClean="0"/>
              <a:t>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Zorbalık türlerine göre değerlendirildiğinde erkeklerin </a:t>
            </a:r>
            <a:r>
              <a:rPr lang="tr-TR" dirty="0" smtClean="0"/>
              <a:t>fiziksel </a:t>
            </a:r>
            <a:r>
              <a:rPr lang="tr-TR" dirty="0"/>
              <a:t>zorbalığa, </a:t>
            </a:r>
            <a:endParaRPr lang="tr-TR" dirty="0" smtClean="0"/>
          </a:p>
          <a:p>
            <a:r>
              <a:rPr lang="tr-TR" dirty="0" smtClean="0"/>
              <a:t>Kızların ise </a:t>
            </a:r>
            <a:r>
              <a:rPr lang="tr-TR" dirty="0"/>
              <a:t>ilişkisel zorbalığa ve kişisel eşyalara saldırıya daha fazla maruz kaldıkları bulunmuştur.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 </a:t>
            </a:r>
            <a:r>
              <a:rPr lang="tr-TR" dirty="0" smtClean="0"/>
              <a:t>erkeklerin korkutma, sindirme</a:t>
            </a:r>
            <a:r>
              <a:rPr lang="tr-TR" dirty="0"/>
              <a:t>, </a:t>
            </a:r>
            <a:r>
              <a:rPr lang="tr-TR" dirty="0" smtClean="0"/>
              <a:t>fiziksel </a:t>
            </a:r>
            <a:r>
              <a:rPr lang="tr-TR" dirty="0"/>
              <a:t>saldırı ve eşyaya saldırı yollarını kızlardan daha fazla kullandıkları </a:t>
            </a:r>
            <a:r>
              <a:rPr lang="tr-TR" dirty="0" smtClean="0"/>
              <a:t>bulunmuştur.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snip2Diag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Araştırma Bulguları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 Davranışlar Nerede Görülebilir?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3301827"/>
          </a:xfrm>
        </p:spPr>
        <p:txBody>
          <a:bodyPr>
            <a:normAutofit/>
          </a:bodyPr>
          <a:lstStyle/>
          <a:p>
            <a:r>
              <a:rPr lang="tr-TR" dirty="0" smtClean="0"/>
              <a:t>Oyun alanlarında,</a:t>
            </a:r>
          </a:p>
          <a:p>
            <a:r>
              <a:rPr lang="tr-TR" dirty="0" smtClean="0"/>
              <a:t>Okulun koridorlarında,</a:t>
            </a:r>
          </a:p>
          <a:p>
            <a:r>
              <a:rPr lang="tr-TR" dirty="0" smtClean="0"/>
              <a:t>Sınıf içerisinde,</a:t>
            </a:r>
          </a:p>
          <a:p>
            <a:r>
              <a:rPr lang="tr-TR" dirty="0" smtClean="0"/>
              <a:t>Yemekhane, </a:t>
            </a:r>
          </a:p>
          <a:p>
            <a:r>
              <a:rPr lang="tr-TR" dirty="0" smtClean="0"/>
              <a:t>Okul yolu/okul servisleri, vs.</a:t>
            </a:r>
            <a:endParaRPr lang="tr-TR" dirty="0"/>
          </a:p>
        </p:txBody>
      </p:sp>
      <p:pic>
        <p:nvPicPr>
          <p:cNvPr id="1026" name="Picture 2" descr="C:\Users\yunus\Desktop\zorba görsel\safe-school-plans-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508346" cy="260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nus\Desktop\zorba görsel\24336351-school-bus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070444" cy="15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nus\Desktop\zorba görsel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7" y="5157192"/>
            <a:ext cx="2239497" cy="146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Zorbalığa uğrayan kendini nasıl hisseder?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16224"/>
            <a:ext cx="8219256" cy="4061048"/>
          </a:xfrm>
        </p:spPr>
        <p:txBody>
          <a:bodyPr numCol="3">
            <a:normAutofit fontScale="77500" lnSpcReduction="20000"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Kızgın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Öfkeli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Üzgün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Bıkkın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Şaşırmış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Yalnız 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Yorgun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Okula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gitmek istemeyen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Sinmiş 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Çaresiz 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Korkmuş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Sinirli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Kafası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karışmış </a:t>
            </a:r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Engellenmiş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Güvensiz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Depresif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Kaygılı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İncinmiş 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Utanmış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Haksızlığa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uğramış 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Ezilmiş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Dışlanmış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Şaşkın 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Eksiklik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duygusu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içinde 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Yaralanmış 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Gergin 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Aşağılanmış, vb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5" y="5830434"/>
            <a:ext cx="1371995" cy="10275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9" y="5952449"/>
            <a:ext cx="822783" cy="8227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949280"/>
            <a:ext cx="792088" cy="7920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52449"/>
            <a:ext cx="762601" cy="7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rgbClr val="FFFF00"/>
                </a:solidFill>
              </a:rPr>
              <a:t>Oradaydım, ama… </a:t>
            </a:r>
            <a:endParaRPr lang="tr-TR" sz="4000" b="1" i="1" dirty="0">
              <a:solidFill>
                <a:srgbClr val="FFFF00"/>
              </a:solidFill>
            </a:endParaRPr>
          </a:p>
        </p:txBody>
      </p:sp>
      <p:pic>
        <p:nvPicPr>
          <p:cNvPr id="4100" name="Picture 4" descr="C:\Users\yunus\Desktop\zorba görsel\seyirci_etkisi_h724_047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51" y="2348881"/>
            <a:ext cx="5476875" cy="3162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350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Şahitlik </a:t>
            </a:r>
            <a:r>
              <a:rPr lang="tr-TR" b="1" dirty="0"/>
              <a:t>eden, ancak tepki vermeyen öğrenciler, zorbalığın devam etmesine dolaylı olarak katkıda bulunurlar. </a:t>
            </a:r>
            <a:endParaRPr lang="tr-TR" b="1" dirty="0" smtClean="0"/>
          </a:p>
          <a:p>
            <a:r>
              <a:rPr lang="tr-TR" dirty="0" smtClean="0"/>
              <a:t>Öğrencilerin </a:t>
            </a:r>
            <a:r>
              <a:rPr lang="tr-TR" dirty="0"/>
              <a:t>orada olup müdahale etmemeleri, zorbayı davranışları konusunda cesaretlendirmekte,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urban </a:t>
            </a:r>
            <a:r>
              <a:rPr lang="tr-TR" dirty="0"/>
              <a:t>açısından ise </a:t>
            </a:r>
            <a:r>
              <a:rPr lang="tr-TR" dirty="0" smtClean="0"/>
              <a:t>durum </a:t>
            </a:r>
            <a:r>
              <a:rPr lang="tr-TR" dirty="0"/>
              <a:t>daha da korkutucu olmaktadır.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5">
                    <a:lumMod val="50000"/>
                  </a:schemeClr>
                </a:solidFill>
              </a:rPr>
              <a:t>Zorba</a:t>
            </a:r>
            <a:r>
              <a:rPr lang="tr-TR" sz="4000" dirty="0" smtClean="0"/>
              <a:t> – </a:t>
            </a:r>
            <a:r>
              <a:rPr lang="tr-TR" sz="4000" dirty="0" smtClean="0">
                <a:solidFill>
                  <a:srgbClr val="FF0000"/>
                </a:solidFill>
              </a:rPr>
              <a:t>Mağdur</a:t>
            </a:r>
            <a:r>
              <a:rPr lang="tr-TR" sz="4000" dirty="0" smtClean="0"/>
              <a:t> - </a:t>
            </a:r>
            <a:r>
              <a:rPr lang="tr-TR" sz="5400" b="1" dirty="0" smtClean="0">
                <a:solidFill>
                  <a:srgbClr val="002060"/>
                </a:solidFill>
              </a:rPr>
              <a:t>Seyirciler</a:t>
            </a:r>
            <a:endParaRPr lang="tr-TR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i="1" dirty="0">
                <a:solidFill>
                  <a:schemeClr val="accent3">
                    <a:lumMod val="50000"/>
                  </a:schemeClr>
                </a:solidFill>
              </a:rPr>
              <a:t>Olaya şahitlik eden öğrencilere, neden müdahale etmedikleri sorulduğunda</a:t>
            </a:r>
            <a:r>
              <a:rPr lang="tr-TR" sz="36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tr-TR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Zorbanın intikamından korktukları,</a:t>
            </a:r>
          </a:p>
          <a:p>
            <a:r>
              <a:rPr lang="tr-TR" dirty="0" smtClean="0"/>
              <a:t>Neye şahitlik ettiklerinin çok farkında olmadıkları,</a:t>
            </a:r>
          </a:p>
          <a:p>
            <a:r>
              <a:rPr lang="tr-TR" dirty="0" smtClean="0"/>
              <a:t>Sessiz kalmaları ile zorbanın davranışlarını devamına sebep olduklarını bilmedikleri,</a:t>
            </a:r>
          </a:p>
          <a:p>
            <a:r>
              <a:rPr lang="tr-TR" dirty="0" smtClean="0"/>
              <a:t>Aileleri tarafından böyle olaylara karışmamalarının söylendiği,</a:t>
            </a:r>
          </a:p>
        </p:txBody>
      </p:sp>
    </p:spTree>
    <p:extLst>
      <p:ext uri="{BB962C8B-B14F-4D97-AF65-F5344CB8AC3E}">
        <p14:creationId xmlns:p14="http://schemas.microsoft.com/office/powerpoint/2010/main" val="33313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32249"/>
            <a:ext cx="8229600" cy="3701007"/>
          </a:xfrm>
        </p:spPr>
        <p:txBody>
          <a:bodyPr>
            <a:normAutofit/>
          </a:bodyPr>
          <a:lstStyle/>
          <a:p>
            <a:r>
              <a:rPr lang="tr-TR" dirty="0"/>
              <a:t>Hedef olan kişiyi kendilerinin de sevmediği</a:t>
            </a:r>
            <a:r>
              <a:rPr lang="tr-TR" dirty="0" smtClean="0"/>
              <a:t>,</a:t>
            </a:r>
          </a:p>
          <a:p>
            <a:r>
              <a:rPr lang="tr-TR" dirty="0" smtClean="0"/>
              <a:t>Hedefin bu durumdan kendi kendine kurtulması gerektiğini düşündükleri,</a:t>
            </a:r>
          </a:p>
          <a:p>
            <a:r>
              <a:rPr lang="tr-TR" dirty="0" smtClean="0"/>
              <a:t>Bir büyük yerine bir arkadaşına haber vermenin yeterli olduğunu düşündükleri,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i="1" dirty="0">
                <a:solidFill>
                  <a:schemeClr val="accent3">
                    <a:lumMod val="50000"/>
                  </a:schemeClr>
                </a:solidFill>
              </a:rPr>
              <a:t>Olaya şahitlik eden öğrencilere, neden müdahale etmedikleri sorulduğunda</a:t>
            </a:r>
            <a:r>
              <a:rPr lang="tr-TR" sz="36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tr-TR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Akran Zorbalığı Nedir?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3"/>
            <a:ext cx="4402832" cy="3895505"/>
          </a:xfrm>
        </p:spPr>
        <p:txBody>
          <a:bodyPr>
            <a:normAutofit/>
          </a:bodyPr>
          <a:lstStyle/>
          <a:p>
            <a:r>
              <a:rPr lang="tr-TR" dirty="0"/>
              <a:t>Bir ya da daha fazla öğrencinin bir başka öğrenciye sürekli olarak olumsuz eylemlerde </a:t>
            </a:r>
            <a:r>
              <a:rPr lang="tr-TR" dirty="0" smtClean="0"/>
              <a:t>bulunması </a:t>
            </a:r>
            <a:r>
              <a:rPr lang="tr-TR" dirty="0"/>
              <a:t>şeklinde tanımlamaktadır. </a:t>
            </a:r>
          </a:p>
          <a:p>
            <a:endParaRPr lang="tr-TR" dirty="0"/>
          </a:p>
        </p:txBody>
      </p:sp>
      <p:pic>
        <p:nvPicPr>
          <p:cNvPr id="2050" name="Picture 2" descr="C:\Users\yunus\Desktop\136451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232248" cy="32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i="1" dirty="0">
                <a:solidFill>
                  <a:schemeClr val="accent3">
                    <a:lumMod val="50000"/>
                  </a:schemeClr>
                </a:solidFill>
              </a:rPr>
              <a:t>Olaya şahitlik eden öğrencilere, neden müdahale etmedikleri sorulduğunda,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4525963"/>
          </a:xfrm>
        </p:spPr>
        <p:txBody>
          <a:bodyPr/>
          <a:lstStyle/>
          <a:p>
            <a:r>
              <a:rPr lang="tr-TR" dirty="0"/>
              <a:t>Kendileri hedef olmadıkları için rahatlamış oldukları,</a:t>
            </a:r>
          </a:p>
          <a:p>
            <a:r>
              <a:rPr lang="tr-TR" dirty="0"/>
              <a:t>Ses çıkarırlarsa kendilerinin hedef olabilecekleri cevaplarını </a:t>
            </a:r>
            <a:r>
              <a:rPr lang="tr-TR" dirty="0" smtClean="0"/>
              <a:t>sıralamışlardır.</a:t>
            </a:r>
            <a:endParaRPr lang="tr-TR" dirty="0"/>
          </a:p>
        </p:txBody>
      </p:sp>
      <p:pic>
        <p:nvPicPr>
          <p:cNvPr id="2050" name="Picture 2" descr="C:\Users\yun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tr-TR" dirty="0" smtClean="0"/>
              <a:t>Şahit </a:t>
            </a:r>
            <a:r>
              <a:rPr lang="tr-TR" dirty="0"/>
              <a:t>olan öğrencilerin zaman içinde dürtüleri kontrol etme becerilerinin zayıfladığı görülmüştür.</a:t>
            </a:r>
          </a:p>
          <a:p>
            <a:r>
              <a:rPr lang="tr-TR" dirty="0" smtClean="0"/>
              <a:t>Bu </a:t>
            </a:r>
            <a:r>
              <a:rPr lang="tr-TR" dirty="0"/>
              <a:t>öğrencilerin bu konu karşısında hissettikleri sorumluluk duygusu da zaman içinde azalmaktadır.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i="1" dirty="0">
                <a:solidFill>
                  <a:schemeClr val="accent3">
                    <a:lumMod val="50000"/>
                  </a:schemeClr>
                </a:solidFill>
              </a:rPr>
              <a:t>Olaya şahitlik eden öğrencilere, neden müdahale etmedikleri sorulduğunda</a:t>
            </a:r>
            <a:r>
              <a:rPr lang="tr-TR" sz="36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tr-TR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unus\Desktop\zorba görsel\Bursa-Nilufer-tiyatroya-seyirci-kalma-di_21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7627266" cy="5388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ÖRNEK OLAY 1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i="1" dirty="0" smtClean="0"/>
              <a:t>Okulda bir arkadaşın çantanın içine çöpünü attı. Çantanı açıp bunu fark ettiğinde üç arkadaşının sana bakarak güldüğünü gördün.</a:t>
            </a:r>
          </a:p>
          <a:p>
            <a:pPr algn="just"/>
            <a:endParaRPr lang="tr-TR" dirty="0" smtClean="0"/>
          </a:p>
          <a:p>
            <a:pPr marL="514350" indent="-514350" algn="just">
              <a:buAutoNum type="arabicPeriod"/>
            </a:pPr>
            <a:r>
              <a:rPr lang="tr-TR" b="1" dirty="0" smtClean="0"/>
              <a:t>Bu durumda ne hissederdin?</a:t>
            </a:r>
          </a:p>
          <a:p>
            <a:pPr marL="514350" indent="-514350" algn="just">
              <a:buAutoNum type="arabicPeriod"/>
            </a:pPr>
            <a:r>
              <a:rPr lang="tr-TR" b="1" dirty="0" smtClean="0"/>
              <a:t>Bu durumu nasıl çözebiliriz?</a:t>
            </a:r>
            <a:endParaRPr lang="tr-TR" b="1" dirty="0"/>
          </a:p>
        </p:txBody>
      </p:sp>
      <p:pic>
        <p:nvPicPr>
          <p:cNvPr id="14340" name="Picture 4" descr="soru iÅareti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3212976"/>
            <a:ext cx="3152775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ru iÅareti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807" y="5013176"/>
            <a:ext cx="2144663" cy="1760550"/>
          </a:xfrm>
          <a:prstGeom prst="rect">
            <a:avLst/>
          </a:prstGeom>
          <a:noFill/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marL="0" indent="0" algn="just">
              <a:buNone/>
            </a:pPr>
            <a:r>
              <a:rPr lang="tr-TR" i="1" dirty="0" smtClean="0"/>
              <a:t>Yemekhanede yemek almak için sıraya girdin. Bir arkadaşın sıra bekliyor. Birkaç öğrenci gelip arkadaşının önüne geçtiler. Arkadaşın onlara sıraya girmeleri gerektiğini söylüyor ama dinlemiyorlar.</a:t>
            </a:r>
          </a:p>
          <a:p>
            <a:pPr marL="0" indent="0" algn="just">
              <a:buNone/>
            </a:pPr>
            <a:endParaRPr lang="tr-TR" i="1" dirty="0" smtClean="0"/>
          </a:p>
          <a:p>
            <a:pPr marL="514350" indent="-514350">
              <a:buAutoNum type="arabicPeriod"/>
            </a:pPr>
            <a:r>
              <a:rPr lang="tr-TR" b="1" dirty="0" smtClean="0"/>
              <a:t>Bu durumda ne hissederdin, düşünürdün?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Bu durumu nasıl çözebiliriz?</a:t>
            </a:r>
            <a:endParaRPr lang="tr-TR" b="1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ÖRNEK OLAY 2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tr-TR" b="1" dirty="0" smtClean="0"/>
              <a:t>Zorbalığı önlemeye yönelik sınıf kurallarını öğretmeniniz ve arkadaşlarınız ile oluşturunuz ve kurallara uyunuz.</a:t>
            </a:r>
          </a:p>
          <a:p>
            <a:endParaRPr lang="tr-TR" b="1" dirty="0" smtClean="0"/>
          </a:p>
          <a:p>
            <a:pPr lvl="1"/>
            <a:r>
              <a:rPr lang="tr-TR" dirty="0" smtClean="0"/>
              <a:t>Gruplar oluşturularak kuralların slogan </a:t>
            </a:r>
            <a:r>
              <a:rPr lang="tr-TR" dirty="0"/>
              <a:t>şeklinde renkli </a:t>
            </a:r>
            <a:r>
              <a:rPr lang="tr-TR" dirty="0" smtClean="0"/>
              <a:t>kartonlara  </a:t>
            </a:r>
            <a:r>
              <a:rPr lang="tr-TR" dirty="0"/>
              <a:t>yazılması ve sınıfta görülebilecek yerlere </a:t>
            </a:r>
            <a:r>
              <a:rPr lang="tr-TR" dirty="0" smtClean="0"/>
              <a:t>asılması</a:t>
            </a:r>
            <a:endParaRPr lang="tr-TR" dirty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02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4042792" cy="4209332"/>
          </a:xfrm>
        </p:spPr>
        <p:txBody>
          <a:bodyPr>
            <a:normAutofit/>
          </a:bodyPr>
          <a:lstStyle/>
          <a:p>
            <a:r>
              <a:rPr lang="tr-TR" dirty="0" smtClean="0"/>
              <a:t>Zorbalığa maruz kaldığınızda size zorbalık yapan kişiyi </a:t>
            </a:r>
            <a:r>
              <a:rPr lang="tr-TR" dirty="0"/>
              <a:t>uyarın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Uyarınızı dikkate alması için ciddi bir tavırla konuşun.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yunus\Desktop\resized_fa710-e77661cf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01783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Maruz </a:t>
            </a:r>
            <a:r>
              <a:rPr lang="tr-TR" dirty="0"/>
              <a:t>kaldığınızda </a:t>
            </a:r>
            <a:r>
              <a:rPr lang="tr-TR" dirty="0" smtClean="0"/>
              <a:t>zorbalık eğer baş edemeyeceğiniz türde bir zorbalık ise </a:t>
            </a:r>
            <a:r>
              <a:rPr lang="tr-TR" b="1" dirty="0" smtClean="0">
                <a:solidFill>
                  <a:srgbClr val="0070C0"/>
                </a:solidFill>
              </a:rPr>
              <a:t>ortamı </a:t>
            </a:r>
            <a:r>
              <a:rPr lang="tr-TR" b="1" dirty="0">
                <a:solidFill>
                  <a:srgbClr val="0070C0"/>
                </a:solidFill>
              </a:rPr>
              <a:t>terk </a:t>
            </a:r>
            <a:r>
              <a:rPr lang="tr-TR" b="1" dirty="0" smtClean="0">
                <a:solidFill>
                  <a:srgbClr val="0070C0"/>
                </a:solidFill>
              </a:rPr>
              <a:t>edin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güvendiğiniz bir büyüğünüzden yardım isteyin</a:t>
            </a:r>
            <a:r>
              <a:rPr lang="tr-TR" b="1" dirty="0" smtClean="0"/>
              <a:t>.</a:t>
            </a:r>
          </a:p>
          <a:p>
            <a:endParaRPr lang="tr-TR" dirty="0"/>
          </a:p>
          <a:p>
            <a:pPr lvl="1"/>
            <a:r>
              <a:rPr lang="tr-TR" b="1" i="1" dirty="0"/>
              <a:t>Anne, baba, öğretmen, </a:t>
            </a:r>
            <a:r>
              <a:rPr lang="tr-TR" b="1" i="1" dirty="0" smtClean="0"/>
              <a:t>idareciler, </a:t>
            </a:r>
            <a:r>
              <a:rPr lang="tr-TR" b="1" i="1" dirty="0"/>
              <a:t>arkadaşınız vs.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700808"/>
            <a:ext cx="8219257" cy="3168352"/>
          </a:xfrm>
        </p:spPr>
        <p:txBody>
          <a:bodyPr>
            <a:normAutofit/>
          </a:bodyPr>
          <a:lstStyle/>
          <a:p>
            <a:r>
              <a:rPr lang="tr-TR" b="1" dirty="0" smtClean="0"/>
              <a:t>Zorbalığa maruz kaldığınızda kendinizi ve haklarınızı savunun.</a:t>
            </a:r>
          </a:p>
          <a:p>
            <a:pPr lvl="1"/>
            <a:r>
              <a:rPr lang="tr-TR" sz="3000" dirty="0" smtClean="0"/>
              <a:t>Size zorbalık yapıldığında sessiz kalmayın karşı taraftan empati yapmasını isteyin. </a:t>
            </a:r>
          </a:p>
          <a:p>
            <a:pPr lvl="1"/>
            <a:r>
              <a:rPr lang="tr-TR" sz="3000" dirty="0" smtClean="0"/>
              <a:t>Örneğin; «aynısı sana yapılsa sen ne hissederdin» gibi sorular sorun.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yunus\Desktop\bir-zamanlar-siz-de-cocuktun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54679"/>
            <a:ext cx="2633663" cy="18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611560" y="5085184"/>
            <a:ext cx="4752528" cy="163449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tr-TR" sz="3000" b="1" i="1" dirty="0"/>
              <a:t>Empati; </a:t>
            </a:r>
            <a:r>
              <a:rPr lang="tr-TR" sz="3000" i="1" dirty="0"/>
              <a:t>kişinin kendini karşısındaki kişinin yerine koymasıdır. </a:t>
            </a:r>
          </a:p>
        </p:txBody>
      </p:sp>
    </p:spTree>
    <p:extLst>
      <p:ext uri="{BB962C8B-B14F-4D97-AF65-F5344CB8AC3E}">
        <p14:creationId xmlns:p14="http://schemas.microsoft.com/office/powerpoint/2010/main" val="1672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Zorbalığa maruz </a:t>
            </a:r>
            <a:r>
              <a:rPr lang="tr-TR" b="1" dirty="0" smtClean="0"/>
              <a:t>kaldığınızda duygularınızdan ve düşüncelerinizden bahsedin.</a:t>
            </a:r>
          </a:p>
          <a:p>
            <a:endParaRPr lang="tr-TR" b="1" dirty="0"/>
          </a:p>
          <a:p>
            <a:pPr lvl="1"/>
            <a:r>
              <a:rPr lang="tr-TR" dirty="0" smtClean="0"/>
              <a:t>Bana bu şekilde davranman beni çok üzüyor, canımı acıtıyor, kendimi değersiz hissediyorum, öfkeleniyorum, sana zarar vermek istemiyorum, başkalarına kötü davranmaman konusunda istersen sana yardımcı olabilirim, vs.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Bir eylemin zorbalık olarak kabul edilmesi için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4065315"/>
          </a:xfrm>
        </p:spPr>
        <p:txBody>
          <a:bodyPr>
            <a:normAutofit/>
          </a:bodyPr>
          <a:lstStyle/>
          <a:p>
            <a:r>
              <a:rPr lang="tr-TR" dirty="0" smtClean="0"/>
              <a:t>Davranışların </a:t>
            </a:r>
            <a:r>
              <a:rPr lang="tr-TR" dirty="0"/>
              <a:t>kasıtlı olması ve zarar verme amacı gütmesi</a:t>
            </a:r>
          </a:p>
          <a:p>
            <a:r>
              <a:rPr lang="tr-TR" dirty="0"/>
              <a:t>E</a:t>
            </a:r>
            <a:r>
              <a:rPr lang="tr-TR" dirty="0" smtClean="0"/>
              <a:t>ylemin </a:t>
            </a:r>
            <a:r>
              <a:rPr lang="tr-TR" dirty="0"/>
              <a:t>süreklilik göstermesi</a:t>
            </a:r>
          </a:p>
          <a:p>
            <a:r>
              <a:rPr lang="tr-TR" dirty="0"/>
              <a:t>Z</a:t>
            </a:r>
            <a:r>
              <a:rPr lang="tr-TR" dirty="0" smtClean="0"/>
              <a:t>orba </a:t>
            </a:r>
            <a:r>
              <a:rPr lang="tr-TR" dirty="0"/>
              <a:t>ve kurban arasında güç eşitsizliği </a:t>
            </a:r>
            <a:r>
              <a:rPr lang="tr-TR" dirty="0" smtClean="0"/>
              <a:t>olması</a:t>
            </a:r>
          </a:p>
          <a:p>
            <a:r>
              <a:rPr lang="tr-TR" dirty="0" smtClean="0"/>
              <a:t>Zorbalığa </a:t>
            </a:r>
            <a:r>
              <a:rPr lang="tr-TR" dirty="0"/>
              <a:t>uğrayan </a:t>
            </a:r>
            <a:r>
              <a:rPr lang="tr-TR" dirty="0" smtClean="0"/>
              <a:t>kurbanın kendisini </a:t>
            </a:r>
            <a:r>
              <a:rPr lang="tr-TR" dirty="0"/>
              <a:t>bedensel ya da psikolojik olarak çaresiz hissetmesi </a:t>
            </a:r>
            <a:r>
              <a:rPr lang="tr-TR" dirty="0" smtClean="0"/>
              <a:t>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9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Birinin arkadaşınıza zorbalık yaptığını gördüğünüzde seyirci kalmayın.</a:t>
            </a:r>
          </a:p>
          <a:p>
            <a:endParaRPr lang="tr-TR" b="1" dirty="0" smtClean="0"/>
          </a:p>
          <a:p>
            <a:pPr lvl="1"/>
            <a:r>
              <a:rPr lang="tr-TR" dirty="0" smtClean="0"/>
              <a:t>Arkadaşınızın hakkını savunmasına yardımcı olun, zorbanın karşısında güçlü görünün. </a:t>
            </a:r>
            <a:endParaRPr lang="tr-TR" dirty="0"/>
          </a:p>
          <a:p>
            <a:pPr lvl="1"/>
            <a:r>
              <a:rPr lang="tr-TR" dirty="0" smtClean="0"/>
              <a:t>Zorbaca davranan kişiye yaptığının kötü davranış olduğundan ve insanları üzebileceğinden ve isterse kendisine yardım olabileceğinizden bahsedin.</a:t>
            </a:r>
          </a:p>
          <a:p>
            <a:pPr lvl="1"/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Bir arkadaşınızın zorba davranışlarına ortak olmayın. </a:t>
            </a:r>
          </a:p>
          <a:p>
            <a:pPr lvl="1"/>
            <a:endParaRPr lang="tr-TR" b="1" dirty="0"/>
          </a:p>
          <a:p>
            <a:pPr lvl="1"/>
            <a:r>
              <a:rPr lang="tr-TR" dirty="0" smtClean="0"/>
              <a:t>Örneğin biri ile dalga geçildiğinde, alay edildiğinde gülmeyin, mağdur arkadaşınızın yanında olun.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ound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Akran Zorbalığı İle Nasıl Baş Edebiliriz?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nus\Desktop\84974555-happy-group-children-in-school-smiling-teen-frendship-boys-and-gi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72808" cy="442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35596" y="404664"/>
            <a:ext cx="7344816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İlgiyle Dinlediğiniz İçin Teşekkür Ederiz</a:t>
            </a:r>
            <a:endParaRPr lang="tr-TR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Zorbalık</a:t>
            </a: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276873"/>
            <a:ext cx="4618856" cy="3849291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Zorbalık; </a:t>
            </a:r>
          </a:p>
          <a:p>
            <a:pPr lvl="1"/>
            <a:r>
              <a:rPr lang="tr-TR" dirty="0" smtClean="0"/>
              <a:t>zorba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kurban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zorba-kurban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karışmayan </a:t>
            </a:r>
            <a:r>
              <a:rPr lang="tr-TR" dirty="0"/>
              <a:t>ya da izleyicilerden </a:t>
            </a:r>
            <a:r>
              <a:rPr lang="tr-TR" dirty="0" smtClean="0"/>
              <a:t>oluşmaktadır.</a:t>
            </a:r>
          </a:p>
          <a:p>
            <a:endParaRPr lang="tr-TR" dirty="0"/>
          </a:p>
        </p:txBody>
      </p:sp>
      <p:pic>
        <p:nvPicPr>
          <p:cNvPr id="3075" name="Picture 3" descr="C:\Users\yunus\Desktop\A1-5col-bully_girls_high_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1"/>
            <a:ext cx="3773810" cy="20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3600" b="1" u="sng" dirty="0" smtClean="0">
                <a:solidFill>
                  <a:srgbClr val="FF0000"/>
                </a:solidFill>
              </a:rPr>
              <a:t>Zorba</a:t>
            </a:r>
            <a:r>
              <a:rPr lang="tr-TR" sz="3600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dirty="0" smtClean="0"/>
              <a:t>Kendinden </a:t>
            </a:r>
            <a:r>
              <a:rPr lang="tr-TR" dirty="0"/>
              <a:t>güçsüz kişi ya da kişilere tekrarlı olarak zarar verme niyetiyle saldırıda bulunan kişilere </a:t>
            </a:r>
            <a:r>
              <a:rPr lang="tr-TR" dirty="0" smtClean="0"/>
              <a:t>denir.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3600" b="1" u="sng" dirty="0" smtClean="0">
                <a:solidFill>
                  <a:srgbClr val="002060"/>
                </a:solidFill>
              </a:rPr>
              <a:t>Kurban</a:t>
            </a:r>
          </a:p>
          <a:p>
            <a:r>
              <a:rPr lang="tr-TR" dirty="0"/>
              <a:t>Z</a:t>
            </a:r>
            <a:r>
              <a:rPr lang="tr-TR" dirty="0" smtClean="0"/>
              <a:t>orbalığa </a:t>
            </a:r>
            <a:r>
              <a:rPr lang="tr-TR" dirty="0"/>
              <a:t>maruz kalan kişiye ise kurban denilmektedir.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005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Zorbalığa maruz kalan kişiler</a:t>
            </a:r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Pasif kurban ya da zorba –kurban olarak davranış göstermektedir.</a:t>
            </a:r>
          </a:p>
          <a:p>
            <a:r>
              <a:rPr lang="tr-TR" dirty="0" smtClean="0"/>
              <a:t>Zorba </a:t>
            </a:r>
            <a:r>
              <a:rPr lang="tr-TR" dirty="0"/>
              <a:t>karşısında pasif, itaatkar ve güçsüz </a:t>
            </a:r>
            <a:r>
              <a:rPr lang="tr-TR" dirty="0" smtClean="0"/>
              <a:t>kalan ve </a:t>
            </a:r>
            <a:r>
              <a:rPr lang="tr-TR" dirty="0"/>
              <a:t>bu durumdan kendilerini suçlayan </a:t>
            </a:r>
            <a:r>
              <a:rPr lang="tr-TR" dirty="0" smtClean="0"/>
              <a:t>kişiler </a:t>
            </a:r>
            <a:r>
              <a:rPr lang="tr-TR" b="1" i="1" dirty="0" smtClean="0">
                <a:solidFill>
                  <a:schemeClr val="accent3">
                    <a:lumMod val="50000"/>
                  </a:schemeClr>
                </a:solidFill>
              </a:rPr>
              <a:t>pasif </a:t>
            </a:r>
            <a:r>
              <a:rPr lang="tr-TR" b="1" i="1" dirty="0">
                <a:solidFill>
                  <a:schemeClr val="accent3">
                    <a:lumMod val="50000"/>
                  </a:schemeClr>
                </a:solidFill>
              </a:rPr>
              <a:t>kurban </a:t>
            </a:r>
            <a:r>
              <a:rPr lang="tr-TR" dirty="0" smtClean="0"/>
              <a:t>olurken</a:t>
            </a:r>
          </a:p>
          <a:p>
            <a:r>
              <a:rPr lang="tr-TR" dirty="0" smtClean="0"/>
              <a:t>Diğerlerine </a:t>
            </a:r>
            <a:r>
              <a:rPr lang="tr-TR" dirty="0"/>
              <a:t>zorbalık yapan, </a:t>
            </a:r>
            <a:r>
              <a:rPr lang="tr-TR" dirty="0" smtClean="0"/>
              <a:t>yıkıcı </a:t>
            </a:r>
            <a:r>
              <a:rPr lang="tr-TR" dirty="0"/>
              <a:t>ve </a:t>
            </a:r>
            <a:r>
              <a:rPr lang="tr-TR" dirty="0" err="1" smtClean="0"/>
              <a:t>dürtüsel</a:t>
            </a:r>
            <a:r>
              <a:rPr lang="tr-TR" dirty="0" smtClean="0"/>
              <a:t> davranışları </a:t>
            </a:r>
            <a:r>
              <a:rPr lang="tr-TR" dirty="0"/>
              <a:t>olan </a:t>
            </a:r>
            <a:r>
              <a:rPr lang="tr-TR" b="1" i="1" dirty="0">
                <a:solidFill>
                  <a:schemeClr val="tx2"/>
                </a:solidFill>
              </a:rPr>
              <a:t>zorba-kurban</a:t>
            </a:r>
            <a:r>
              <a:rPr lang="tr-TR" i="1" dirty="0"/>
              <a:t> </a:t>
            </a:r>
            <a:r>
              <a:rPr lang="tr-TR" dirty="0" smtClean="0"/>
              <a:t>olarak karşımıza çıkmaktadır.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48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İzleyici ve seyirciler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7"/>
            <a:ext cx="8208912" cy="3024336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Zorbanın </a:t>
            </a:r>
            <a:r>
              <a:rPr lang="tr-TR" dirty="0"/>
              <a:t>tarafında olup bu durumu </a:t>
            </a:r>
            <a:r>
              <a:rPr lang="tr-TR" dirty="0" smtClean="0"/>
              <a:t>destekleyenler </a:t>
            </a:r>
            <a:r>
              <a:rPr lang="tr-TR" b="1" dirty="0"/>
              <a:t>itaatkar izleyiciler</a:t>
            </a:r>
            <a:r>
              <a:rPr lang="tr-TR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Zorbanın yaptıklarına karşı kurbanın yanında olan </a:t>
            </a:r>
            <a:r>
              <a:rPr lang="tr-TR" b="1" dirty="0"/>
              <a:t>savunucu izleyiciler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Ne durumu provoke eden ne de kurbanı savunan </a:t>
            </a:r>
            <a:r>
              <a:rPr lang="tr-TR" b="1" dirty="0"/>
              <a:t>seyirciler</a:t>
            </a:r>
            <a:r>
              <a:rPr lang="tr-TR" dirty="0"/>
              <a:t> olmak üzere üç grupta ele alınmaktadır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074" name="Picture 2" descr="C:\Users\yunus\Desktop\zorba görsel\bullying-homofob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73" y="4827736"/>
            <a:ext cx="4236275" cy="184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37323"/>
          </a:xfrm>
        </p:spPr>
        <p:txBody>
          <a:bodyPr/>
          <a:lstStyle/>
          <a:p>
            <a:r>
              <a:rPr lang="tr-TR" dirty="0" smtClean="0"/>
              <a:t>Fiziksel </a:t>
            </a:r>
            <a:r>
              <a:rPr lang="tr-TR" dirty="0"/>
              <a:t>akran zorbalığı</a:t>
            </a:r>
          </a:p>
          <a:p>
            <a:r>
              <a:rPr lang="tr-TR" dirty="0" smtClean="0"/>
              <a:t>İlişkisel/duygusal </a:t>
            </a:r>
            <a:r>
              <a:rPr lang="tr-TR" dirty="0"/>
              <a:t>akran zorbalığı</a:t>
            </a:r>
          </a:p>
          <a:p>
            <a:r>
              <a:rPr lang="tr-TR" dirty="0" smtClean="0"/>
              <a:t>Sözlü </a:t>
            </a:r>
            <a:r>
              <a:rPr lang="tr-TR" dirty="0"/>
              <a:t>akran zorbalığı</a:t>
            </a:r>
          </a:p>
          <a:p>
            <a:r>
              <a:rPr lang="tr-TR" dirty="0" smtClean="0"/>
              <a:t>Cinsel </a:t>
            </a:r>
            <a:r>
              <a:rPr lang="tr-TR" dirty="0"/>
              <a:t>akran zorbalığı</a:t>
            </a:r>
          </a:p>
          <a:p>
            <a:r>
              <a:rPr lang="tr-TR" dirty="0" smtClean="0"/>
              <a:t>Siber </a:t>
            </a:r>
            <a:r>
              <a:rPr lang="tr-TR" dirty="0"/>
              <a:t>akran zorbalığı</a:t>
            </a:r>
          </a:p>
          <a:p>
            <a:r>
              <a:rPr lang="tr-TR" dirty="0" smtClean="0"/>
              <a:t>Etnik </a:t>
            </a:r>
            <a:r>
              <a:rPr lang="tr-TR" dirty="0"/>
              <a:t>akran zorbalığı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ound2Diag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Akran Zorbalığının Türleri</a:t>
            </a:r>
            <a:endParaRPr lang="tr-T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1250</Words>
  <Application>Microsoft Office PowerPoint</Application>
  <PresentationFormat>Ekran Gösterisi (4:3)</PresentationFormat>
  <Paragraphs>193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PowerPoint Sunusu</vt:lpstr>
      <vt:lpstr>Saldırganlık Nedir?</vt:lpstr>
      <vt:lpstr>Akran Zorbalığı Nedir?</vt:lpstr>
      <vt:lpstr>Bir eylemin zorbalık olarak kabul edilmesi için:</vt:lpstr>
      <vt:lpstr>Zorbalık</vt:lpstr>
      <vt:lpstr>PowerPoint Sunusu</vt:lpstr>
      <vt:lpstr>Zorbalığa maruz kalan kişiler;</vt:lpstr>
      <vt:lpstr>İzleyici ve seyirciler</vt:lpstr>
      <vt:lpstr>PowerPoint Sunusu</vt:lpstr>
      <vt:lpstr>PowerPoint Sunusu</vt:lpstr>
      <vt:lpstr>PowerPoint Sunusu</vt:lpstr>
      <vt:lpstr>PowerPoint Sunusu</vt:lpstr>
      <vt:lpstr>Zorbalığın Ortaya Çıkış Biçimleri</vt:lpstr>
      <vt:lpstr>PowerPoint Sunusu</vt:lpstr>
      <vt:lpstr>Zorbalığın Ortaya Çıkış Biçimleri</vt:lpstr>
      <vt:lpstr>Zorbalığın Ortaya Çıkış Biçimleri</vt:lpstr>
      <vt:lpstr>Zorbalık davranışı gösteren öğrencilerin;</vt:lpstr>
      <vt:lpstr>Zorbalık davranışı gösteren öğrencilerin;</vt:lpstr>
      <vt:lpstr>Zorbalık davranışı gösteren öğrencilerin;</vt:lpstr>
      <vt:lpstr>Zorba Öğrenciler Kimleri Mağdur Etmektedir?</vt:lpstr>
      <vt:lpstr>PowerPoint Sunusu</vt:lpstr>
      <vt:lpstr>Araştırma Bulguları</vt:lpstr>
      <vt:lpstr>Araştırma Bulguları</vt:lpstr>
      <vt:lpstr>Zorba Davranışlar Nerede Görülebilir?</vt:lpstr>
      <vt:lpstr>Zorbalığa uğrayan kendini nasıl hisseder? </vt:lpstr>
      <vt:lpstr>PowerPoint Sunusu</vt:lpstr>
      <vt:lpstr>Zorba – Mağdur - Seyirciler</vt:lpstr>
      <vt:lpstr>Olaya şahitlik eden öğrencilere, neden müdahale etmedikleri sorulduğunda,</vt:lpstr>
      <vt:lpstr>Olaya şahitlik eden öğrencilere, neden müdahale etmedikleri sorulduğunda,</vt:lpstr>
      <vt:lpstr>Olaya şahitlik eden öğrencilere, neden müdahale etmedikleri sorulduğunda,</vt:lpstr>
      <vt:lpstr>Olaya şahitlik eden öğrencilere, neden müdahale etmedikleri sorulduğunda,</vt:lpstr>
      <vt:lpstr>PowerPoint Sunusu</vt:lpstr>
      <vt:lpstr>ÖRNEK OLAY 1</vt:lpstr>
      <vt:lpstr>ÖRNEK OLAY 2</vt:lpstr>
      <vt:lpstr>Akran Zorbalığı İle Nasıl Baş Edebiliriz?</vt:lpstr>
      <vt:lpstr>Akran Zorbalığı İle Nasıl Baş Edebiliriz?</vt:lpstr>
      <vt:lpstr>Akran Zorbalığı İle Nasıl Baş Edebiliriz?</vt:lpstr>
      <vt:lpstr>Akran Zorbalığı İle Nasıl Baş Edebiliriz?</vt:lpstr>
      <vt:lpstr>Akran Zorbalığı İle Nasıl Baş Edebiliriz?</vt:lpstr>
      <vt:lpstr>Akran Zorbalığı İle Nasıl Baş Edebiliriz?</vt:lpstr>
      <vt:lpstr>Akran Zorbalığı İle Nasıl Baş Edebiliriz?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Zorbalığı ve Baş Etme Yolları</dc:title>
  <dc:creator>yunus</dc:creator>
  <cp:lastModifiedBy>Microsoft</cp:lastModifiedBy>
  <cp:revision>55</cp:revision>
  <dcterms:created xsi:type="dcterms:W3CDTF">2018-07-31T07:02:18Z</dcterms:created>
  <dcterms:modified xsi:type="dcterms:W3CDTF">2018-09-10T09:04:15Z</dcterms:modified>
</cp:coreProperties>
</file>