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324" r:id="rId2"/>
    <p:sldId id="331" r:id="rId3"/>
    <p:sldId id="333" r:id="rId4"/>
    <p:sldId id="334" r:id="rId5"/>
    <p:sldId id="330" r:id="rId6"/>
    <p:sldId id="326" r:id="rId7"/>
    <p:sldId id="327" r:id="rId8"/>
    <p:sldId id="325" r:id="rId9"/>
    <p:sldId id="328" r:id="rId10"/>
    <p:sldId id="329" r:id="rId11"/>
    <p:sldId id="256" r:id="rId12"/>
    <p:sldId id="260" r:id="rId13"/>
    <p:sldId id="261" r:id="rId14"/>
    <p:sldId id="308" r:id="rId15"/>
    <p:sldId id="309" r:id="rId16"/>
    <p:sldId id="310" r:id="rId17"/>
    <p:sldId id="259" r:id="rId18"/>
    <p:sldId id="262" r:id="rId19"/>
    <p:sldId id="263" r:id="rId20"/>
    <p:sldId id="264" r:id="rId21"/>
    <p:sldId id="265" r:id="rId22"/>
    <p:sldId id="267" r:id="rId23"/>
    <p:sldId id="304" r:id="rId24"/>
    <p:sldId id="311" r:id="rId25"/>
    <p:sldId id="258" r:id="rId26"/>
    <p:sldId id="269" r:id="rId27"/>
    <p:sldId id="312" r:id="rId28"/>
    <p:sldId id="268" r:id="rId29"/>
    <p:sldId id="275" r:id="rId30"/>
    <p:sldId id="271" r:id="rId31"/>
    <p:sldId id="274" r:id="rId32"/>
    <p:sldId id="272" r:id="rId33"/>
    <p:sldId id="273" r:id="rId34"/>
    <p:sldId id="282" r:id="rId35"/>
    <p:sldId id="283" r:id="rId36"/>
    <p:sldId id="276" r:id="rId37"/>
    <p:sldId id="277" r:id="rId38"/>
    <p:sldId id="278" r:id="rId39"/>
    <p:sldId id="279" r:id="rId40"/>
    <p:sldId id="280" r:id="rId41"/>
    <p:sldId id="313" r:id="rId42"/>
    <p:sldId id="288" r:id="rId43"/>
    <p:sldId id="281" r:id="rId44"/>
    <p:sldId id="284" r:id="rId45"/>
    <p:sldId id="285" r:id="rId46"/>
    <p:sldId id="286" r:id="rId47"/>
    <p:sldId id="287" r:id="rId48"/>
    <p:sldId id="289" r:id="rId49"/>
    <p:sldId id="290" r:id="rId50"/>
    <p:sldId id="294" r:id="rId51"/>
    <p:sldId id="314" r:id="rId52"/>
    <p:sldId id="315" r:id="rId53"/>
    <p:sldId id="316" r:id="rId54"/>
    <p:sldId id="317" r:id="rId55"/>
    <p:sldId id="318" r:id="rId56"/>
    <p:sldId id="319" r:id="rId57"/>
    <p:sldId id="320" r:id="rId58"/>
    <p:sldId id="297" r:id="rId59"/>
    <p:sldId id="298" r:id="rId60"/>
    <p:sldId id="306" r:id="rId61"/>
    <p:sldId id="299" r:id="rId62"/>
    <p:sldId id="300" r:id="rId63"/>
    <p:sldId id="301" r:id="rId64"/>
    <p:sldId id="291" r:id="rId65"/>
    <p:sldId id="293" r:id="rId66"/>
    <p:sldId id="302" r:id="rId67"/>
    <p:sldId id="303" r:id="rId68"/>
    <p:sldId id="292" r:id="rId69"/>
    <p:sldId id="321" r:id="rId70"/>
    <p:sldId id="322"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8E0000"/>
    <a:srgbClr val="0D3F15"/>
    <a:srgbClr val="0000CC"/>
    <a:srgbClr val="0D364B"/>
    <a:srgbClr val="FFFFCC"/>
    <a:srgbClr val="152D53"/>
    <a:srgbClr val="8816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358" autoAdjust="0"/>
  </p:normalViewPr>
  <p:slideViewPr>
    <p:cSldViewPr>
      <p:cViewPr varScale="1">
        <p:scale>
          <a:sx n="68" d="100"/>
          <a:sy n="68" d="100"/>
        </p:scale>
        <p:origin x="-14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769ADB-FD48-4FFB-8F92-B303512500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3793339-5FB1-4320-BF1D-A63D8073CCA3}">
      <dgm:prSet phldrT="[Metin]" custT="1"/>
      <dgm:spPr/>
      <dgm:t>
        <a:bodyPr/>
        <a:lstStyle/>
        <a:p>
          <a:pPr algn="ctr"/>
          <a:r>
            <a:rPr lang="tr-TR" sz="4800" b="1" dirty="0" smtClean="0">
              <a:solidFill>
                <a:schemeClr val="tx1"/>
              </a:solidFill>
              <a:latin typeface="+mj-lt"/>
            </a:rPr>
            <a:t>GÖRMEZDEN GELMEYİN</a:t>
          </a:r>
          <a:endParaRPr lang="tr-TR" sz="4800" b="1" dirty="0">
            <a:solidFill>
              <a:schemeClr val="tx1"/>
            </a:solidFill>
            <a:latin typeface="+mj-lt"/>
          </a:endParaRPr>
        </a:p>
      </dgm:t>
    </dgm:pt>
    <dgm:pt modelId="{1EE7F163-BD75-4212-9288-4DCF75AF69E9}" type="parTrans" cxnId="{1CA9E9FB-7478-41D1-B414-3AF40CF3378D}">
      <dgm:prSet/>
      <dgm:spPr/>
      <dgm:t>
        <a:bodyPr/>
        <a:lstStyle/>
        <a:p>
          <a:endParaRPr lang="tr-TR"/>
        </a:p>
      </dgm:t>
    </dgm:pt>
    <dgm:pt modelId="{105503F0-F861-4EAD-A3EE-C6D1C9F592C2}" type="sibTrans" cxnId="{1CA9E9FB-7478-41D1-B414-3AF40CF3378D}">
      <dgm:prSet/>
      <dgm:spPr/>
      <dgm:t>
        <a:bodyPr/>
        <a:lstStyle/>
        <a:p>
          <a:endParaRPr lang="tr-TR"/>
        </a:p>
      </dgm:t>
    </dgm:pt>
    <dgm:pt modelId="{A10E726D-67CC-40E0-A4BC-8924BE1CC48C}">
      <dgm:prSet phldrT="[Metin]" custT="1"/>
      <dgm:spPr/>
      <dgm:t>
        <a:bodyPr/>
        <a:lstStyle/>
        <a:p>
          <a:pPr algn="ctr"/>
          <a:r>
            <a:rPr lang="tr-TR" sz="4800" b="1" dirty="0" smtClean="0">
              <a:solidFill>
                <a:schemeClr val="tx1"/>
              </a:solidFill>
              <a:latin typeface="+mj-lt"/>
            </a:rPr>
            <a:t>SUÇA ORTAK OLMAYIN</a:t>
          </a:r>
          <a:endParaRPr lang="tr-TR" sz="4800" b="1" dirty="0">
            <a:solidFill>
              <a:schemeClr val="tx1"/>
            </a:solidFill>
            <a:latin typeface="+mj-lt"/>
          </a:endParaRPr>
        </a:p>
      </dgm:t>
    </dgm:pt>
    <dgm:pt modelId="{4F85B134-B4DE-46E0-9B6F-2F626515D731}" type="parTrans" cxnId="{B84462E4-C167-4A4E-A4F6-7CA180721E3D}">
      <dgm:prSet/>
      <dgm:spPr/>
      <dgm:t>
        <a:bodyPr/>
        <a:lstStyle/>
        <a:p>
          <a:endParaRPr lang="tr-TR"/>
        </a:p>
      </dgm:t>
    </dgm:pt>
    <dgm:pt modelId="{FA19F028-CFE8-45BF-A499-AF7344437B59}" type="sibTrans" cxnId="{B84462E4-C167-4A4E-A4F6-7CA180721E3D}">
      <dgm:prSet/>
      <dgm:spPr/>
      <dgm:t>
        <a:bodyPr/>
        <a:lstStyle/>
        <a:p>
          <a:endParaRPr lang="tr-TR"/>
        </a:p>
      </dgm:t>
    </dgm:pt>
    <dgm:pt modelId="{62CDF699-45B6-4544-9617-4B791F1A47FD}" type="pres">
      <dgm:prSet presAssocID="{9B769ADB-FD48-4FFB-8F92-B30351250016}" presName="linear" presStyleCnt="0">
        <dgm:presLayoutVars>
          <dgm:animLvl val="lvl"/>
          <dgm:resizeHandles val="exact"/>
        </dgm:presLayoutVars>
      </dgm:prSet>
      <dgm:spPr/>
      <dgm:t>
        <a:bodyPr/>
        <a:lstStyle/>
        <a:p>
          <a:endParaRPr lang="tr-TR"/>
        </a:p>
      </dgm:t>
    </dgm:pt>
    <dgm:pt modelId="{C24FF66A-F000-41C8-BFBB-A741BF7F0F1E}" type="pres">
      <dgm:prSet presAssocID="{63793339-5FB1-4320-BF1D-A63D8073CCA3}" presName="parentText" presStyleLbl="node1" presStyleIdx="0" presStyleCnt="2" custLinFactY="-43311" custLinFactNeighborY="-100000">
        <dgm:presLayoutVars>
          <dgm:chMax val="0"/>
          <dgm:bulletEnabled val="1"/>
        </dgm:presLayoutVars>
      </dgm:prSet>
      <dgm:spPr/>
      <dgm:t>
        <a:bodyPr/>
        <a:lstStyle/>
        <a:p>
          <a:endParaRPr lang="tr-TR"/>
        </a:p>
      </dgm:t>
    </dgm:pt>
    <dgm:pt modelId="{163BE59C-CAFB-4112-BE34-67C864449E0C}" type="pres">
      <dgm:prSet presAssocID="{105503F0-F861-4EAD-A3EE-C6D1C9F592C2}" presName="spacer" presStyleCnt="0"/>
      <dgm:spPr/>
    </dgm:pt>
    <dgm:pt modelId="{95F2E28B-C9A2-44B3-AC1C-FDCCE247187A}" type="pres">
      <dgm:prSet presAssocID="{A10E726D-67CC-40E0-A4BC-8924BE1CC48C}" presName="parentText" presStyleLbl="node1" presStyleIdx="1" presStyleCnt="2" custLinFactNeighborY="-9295">
        <dgm:presLayoutVars>
          <dgm:chMax val="0"/>
          <dgm:bulletEnabled val="1"/>
        </dgm:presLayoutVars>
      </dgm:prSet>
      <dgm:spPr/>
      <dgm:t>
        <a:bodyPr/>
        <a:lstStyle/>
        <a:p>
          <a:endParaRPr lang="tr-TR"/>
        </a:p>
      </dgm:t>
    </dgm:pt>
  </dgm:ptLst>
  <dgm:cxnLst>
    <dgm:cxn modelId="{E5831585-F209-4E54-9356-1756AFB83474}" type="presOf" srcId="{A10E726D-67CC-40E0-A4BC-8924BE1CC48C}" destId="{95F2E28B-C9A2-44B3-AC1C-FDCCE247187A}" srcOrd="0" destOrd="0" presId="urn:microsoft.com/office/officeart/2005/8/layout/vList2"/>
    <dgm:cxn modelId="{1CA9E9FB-7478-41D1-B414-3AF40CF3378D}" srcId="{9B769ADB-FD48-4FFB-8F92-B30351250016}" destId="{63793339-5FB1-4320-BF1D-A63D8073CCA3}" srcOrd="0" destOrd="0" parTransId="{1EE7F163-BD75-4212-9288-4DCF75AF69E9}" sibTransId="{105503F0-F861-4EAD-A3EE-C6D1C9F592C2}"/>
    <dgm:cxn modelId="{B84462E4-C167-4A4E-A4F6-7CA180721E3D}" srcId="{9B769ADB-FD48-4FFB-8F92-B30351250016}" destId="{A10E726D-67CC-40E0-A4BC-8924BE1CC48C}" srcOrd="1" destOrd="0" parTransId="{4F85B134-B4DE-46E0-9B6F-2F626515D731}" sibTransId="{FA19F028-CFE8-45BF-A499-AF7344437B59}"/>
    <dgm:cxn modelId="{0A1BC8EF-5742-4F8D-9FF1-4CF8B6324DCE}" type="presOf" srcId="{9B769ADB-FD48-4FFB-8F92-B30351250016}" destId="{62CDF699-45B6-4544-9617-4B791F1A47FD}" srcOrd="0" destOrd="0" presId="urn:microsoft.com/office/officeart/2005/8/layout/vList2"/>
    <dgm:cxn modelId="{622D3DF5-6594-44E9-B817-2E8D84588A2F}" type="presOf" srcId="{63793339-5FB1-4320-BF1D-A63D8073CCA3}" destId="{C24FF66A-F000-41C8-BFBB-A741BF7F0F1E}" srcOrd="0" destOrd="0" presId="urn:microsoft.com/office/officeart/2005/8/layout/vList2"/>
    <dgm:cxn modelId="{7024C142-AC1D-4572-B7BB-C6E378E10E17}" type="presParOf" srcId="{62CDF699-45B6-4544-9617-4B791F1A47FD}" destId="{C24FF66A-F000-41C8-BFBB-A741BF7F0F1E}" srcOrd="0" destOrd="0" presId="urn:microsoft.com/office/officeart/2005/8/layout/vList2"/>
    <dgm:cxn modelId="{4026735F-8054-4DB8-9788-A50BF5B35094}" type="presParOf" srcId="{62CDF699-45B6-4544-9617-4B791F1A47FD}" destId="{163BE59C-CAFB-4112-BE34-67C864449E0C}" srcOrd="1" destOrd="0" presId="urn:microsoft.com/office/officeart/2005/8/layout/vList2"/>
    <dgm:cxn modelId="{FBA10D36-ED4E-4BC5-947E-2FA8885E2399}" type="presParOf" srcId="{62CDF699-45B6-4544-9617-4B791F1A47FD}" destId="{95F2E28B-C9A2-44B3-AC1C-FDCCE247187A}"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FF66A-F000-41C8-BFBB-A741BF7F0F1E}">
      <dsp:nvSpPr>
        <dsp:cNvPr id="0" name=""/>
        <dsp:cNvSpPr/>
      </dsp:nvSpPr>
      <dsp:spPr>
        <a:xfrm>
          <a:off x="0" y="1404391"/>
          <a:ext cx="91440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tr-TR" sz="4800" b="1" kern="1200" dirty="0" smtClean="0">
              <a:solidFill>
                <a:schemeClr val="tx1"/>
              </a:solidFill>
              <a:latin typeface="+mj-lt"/>
            </a:rPr>
            <a:t>GÖRMEZDEN GELMEYİN</a:t>
          </a:r>
          <a:endParaRPr lang="tr-TR" sz="4800" b="1" kern="1200" dirty="0">
            <a:solidFill>
              <a:schemeClr val="tx1"/>
            </a:solidFill>
            <a:latin typeface="+mj-lt"/>
          </a:endParaRPr>
        </a:p>
      </dsp:txBody>
      <dsp:txXfrm>
        <a:off x="59399" y="1463790"/>
        <a:ext cx="9025202" cy="1098002"/>
      </dsp:txXfrm>
    </dsp:sp>
    <dsp:sp modelId="{95F2E28B-C9A2-44B3-AC1C-FDCCE247187A}">
      <dsp:nvSpPr>
        <dsp:cNvPr id="0" name=""/>
        <dsp:cNvSpPr/>
      </dsp:nvSpPr>
      <dsp:spPr>
        <a:xfrm>
          <a:off x="0" y="3505199"/>
          <a:ext cx="91440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tr-TR" sz="4800" b="1" kern="1200" dirty="0" smtClean="0">
              <a:solidFill>
                <a:schemeClr val="tx1"/>
              </a:solidFill>
              <a:latin typeface="+mj-lt"/>
            </a:rPr>
            <a:t>SUÇA ORTAK OLMAYIN</a:t>
          </a:r>
          <a:endParaRPr lang="tr-TR" sz="4800" b="1" kern="1200" dirty="0">
            <a:solidFill>
              <a:schemeClr val="tx1"/>
            </a:solidFill>
            <a:latin typeface="+mj-lt"/>
          </a:endParaRPr>
        </a:p>
      </dsp:txBody>
      <dsp:txXfrm>
        <a:off x="59399" y="3564598"/>
        <a:ext cx="90252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FF4EE-63B9-446D-AC96-17FFCB2B0A6C}" type="datetimeFigureOut">
              <a:rPr lang="tr-TR" smtClean="0"/>
              <a:pPr/>
              <a:t>31.3.2021</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68E6F7-2B3C-4315-9328-F4BD54A2123E}" type="slidenum">
              <a:rPr lang="tr-TR" smtClean="0"/>
              <a:pPr/>
              <a:t>‹#›</a:t>
            </a:fld>
            <a:endParaRPr lang="tr-TR"/>
          </a:p>
        </p:txBody>
      </p:sp>
    </p:spTree>
    <p:extLst>
      <p:ext uri="{BB962C8B-B14F-4D97-AF65-F5344CB8AC3E}">
        <p14:creationId xmlns:p14="http://schemas.microsoft.com/office/powerpoint/2010/main" xmlns="" val="8049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BE3A0-7C19-4AD2-9217-2B2BC79ED414}" type="datetimeFigureOut">
              <a:rPr lang="tr-TR" smtClean="0"/>
              <a:pPr/>
              <a:t>31.3.2021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989B8-EED7-4E6C-8D8D-59D35B2D16B4}" type="slidenum">
              <a:rPr lang="tr-TR" smtClean="0"/>
              <a:pPr/>
              <a:t>‹#›</a:t>
            </a:fld>
            <a:endParaRPr lang="tr-TR"/>
          </a:p>
        </p:txBody>
      </p:sp>
    </p:spTree>
    <p:extLst>
      <p:ext uri="{BB962C8B-B14F-4D97-AF65-F5344CB8AC3E}">
        <p14:creationId xmlns:p14="http://schemas.microsoft.com/office/powerpoint/2010/main" xmlns="" val="323290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71684"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C90DC5-2A87-4C7E-9A4F-A2843602AB26}" type="slidenum">
              <a:rPr lang="tr-TR" smtClean="0"/>
              <a:pPr eaLnBrk="1" hangingPunct="1"/>
              <a:t>1</a:t>
            </a:fld>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11620"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9C9B80-402A-4B7D-862D-D030FBBF1A81}" type="slidenum">
              <a:rPr lang="tr-TR" smtClean="0"/>
              <a:pPr eaLnBrk="1" hangingPunct="1"/>
              <a:t>54</a:t>
            </a:fld>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12644"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581588-BAD5-47FF-A773-86A835907F74}" type="slidenum">
              <a:rPr lang="tr-TR" smtClean="0"/>
              <a:pPr eaLnBrk="1" hangingPunct="1"/>
              <a:t>55</a:t>
            </a:fld>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13668"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6189F9-4A1B-441B-881A-200181DC05A5}" type="slidenum">
              <a:rPr lang="tr-TR" smtClean="0"/>
              <a:pPr eaLnBrk="1" hangingPunct="1"/>
              <a:t>56</a:t>
            </a:fld>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1469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126399-4360-44FD-85F0-DA318475A28A}" type="slidenum">
              <a:rPr lang="tr-TR" smtClean="0"/>
              <a:pPr eaLnBrk="1" hangingPunct="1"/>
              <a:t>57</a:t>
            </a:fld>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16740"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17F5A0-BF33-4804-BB1E-F108E0A9A455}" type="slidenum">
              <a:rPr lang="tr-TR" smtClean="0"/>
              <a:pPr eaLnBrk="1" hangingPunct="1"/>
              <a:t>69</a:t>
            </a:fld>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17764"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FA5F05-98AB-4D71-A4B4-421990B85685}" type="slidenum">
              <a:rPr lang="tr-TR" smtClean="0"/>
              <a:pPr eaLnBrk="1" hangingPunct="1"/>
              <a:t>70</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168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7168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A28691-6E12-4E76-8ABA-FF6B257B8BBB}" type="slidenum">
              <a:rPr lang="tr-TR" smtClean="0"/>
              <a:pPr/>
              <a:t>2</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011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901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605487-65D3-45D6-B7DC-BBBF41FC8579}" type="slidenum">
              <a:rPr lang="tr-TR" smtClean="0"/>
              <a:pPr/>
              <a:t>8</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9933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432CFF-6F38-4E73-8628-B2A0A16C008B}" type="slidenum">
              <a:rPr lang="tr-TR" smtClean="0"/>
              <a:pPr eaLnBrk="1" hangingPunct="1"/>
              <a:t>27</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07524"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58D532-8025-43B6-800A-CFCA8FA30693}" type="slidenum">
              <a:rPr lang="tr-TR" smtClean="0"/>
              <a:pPr eaLnBrk="1" hangingPunct="1"/>
              <a:t>41</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46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08548"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CC2B0E-7D2E-4248-AB58-28BFE2A21E76}" type="slidenum">
              <a:rPr lang="tr-TR" smtClean="0"/>
              <a:pPr eaLnBrk="1" hangingPunct="1"/>
              <a:t>51</a:t>
            </a:fld>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0957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CD0DAC-3A6A-43E2-BE99-65387AAC2872}" type="slidenum">
              <a:rPr lang="tr-TR" smtClean="0"/>
              <a:pPr eaLnBrk="1" hangingPunct="1"/>
              <a:t>52</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110596"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83A854-EAED-4D68-8374-872107116DA1}" type="slidenum">
              <a:rPr lang="tr-TR" smtClean="0"/>
              <a:pPr eaLnBrk="1" hangingPunct="1"/>
              <a:t>53</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F5A678-3F81-475D-B10D-8FEBDD797265}" type="datetimeFigureOut">
              <a:rPr lang="en-US"/>
              <a:pPr>
                <a:defRPr/>
              </a:pPr>
              <a:t>3/31/2021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5A0D3-F6B5-4A77-94A4-22396070F75A}"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5D4E4E-005E-45BC-9D16-5D8DC41B0582}" type="datetimeFigureOut">
              <a:rPr lang="en-US"/>
              <a:pPr>
                <a:defRPr/>
              </a:pPr>
              <a:t>3/31/2021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0EDC8C-7284-4828-B792-7A06D0C78D45}"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64D26C-2D1B-412B-801B-FE950B9047CE}" type="datetimeFigureOut">
              <a:rPr lang="en-US"/>
              <a:pPr>
                <a:defRPr/>
              </a:pPr>
              <a:t>3/31/2021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F0392E-28B5-4838-A25D-299D37248D27}"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r>
              <a:rPr lang="tr-TR"/>
              <a:t>Afyonkarahisar İl Milli Eğitim Müdürlüğü </a:t>
            </a:r>
          </a:p>
          <a:p>
            <a:pPr>
              <a:defRPr/>
            </a:pPr>
            <a:r>
              <a:rPr lang="tr-TR"/>
              <a:t>Okullarda Şiddeti Önleme Eğitim Grubu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600200"/>
            <a:ext cx="4038600" cy="4525963"/>
          </a:xfrm>
        </p:spPr>
        <p:txBody>
          <a:bodyPr/>
          <a:lstStyle/>
          <a:p>
            <a:pPr lvl="0"/>
            <a:endParaRPr lang="tr-TR"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tr-TR"/>
              <a:t>Afyonkarahisar İl Milli Eğitim Müdürlüğü </a:t>
            </a:r>
          </a:p>
          <a:p>
            <a:pPr>
              <a:defRPr/>
            </a:pPr>
            <a:r>
              <a:rPr lang="tr-TR"/>
              <a:t>Okullarda Şiddeti Önleme Eğitim Grubu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5"/>
          <p:cNvSpPr>
            <a:spLocks noGrp="1" noChangeArrowheads="1"/>
          </p:cNvSpPr>
          <p:nvPr>
            <p:ph type="ftr" sz="quarter" idx="10"/>
          </p:nvPr>
        </p:nvSpPr>
        <p:spPr>
          <a:ln/>
        </p:spPr>
        <p:txBody>
          <a:bodyPr/>
          <a:lstStyle>
            <a:lvl1pPr>
              <a:defRPr/>
            </a:lvl1pPr>
          </a:lstStyle>
          <a:p>
            <a:pPr>
              <a:defRPr/>
            </a:pPr>
            <a:r>
              <a:rPr lang="tr-TR"/>
              <a:t>Afyonkarahisar İl Milli Eğitim Müdürlüğü </a:t>
            </a:r>
          </a:p>
          <a:p>
            <a:pPr>
              <a:defRPr/>
            </a:pPr>
            <a:r>
              <a:rPr lang="tr-TR"/>
              <a:t>Okullarda Şiddeti Önleme Eğitim Grubu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1BFE44-AC36-4853-87BA-4376CC930404}" type="datetimeFigureOut">
              <a:rPr lang="en-US"/>
              <a:pPr>
                <a:defRPr/>
              </a:pPr>
              <a:t>3/31/2021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CE4CB0-4F93-4ECA-9226-27EE62129EEB}"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5F7FCA-257A-418E-A709-3FF7E42A576E}" type="datetimeFigureOut">
              <a:rPr lang="en-US"/>
              <a:pPr>
                <a:defRPr/>
              </a:pPr>
              <a:t>3/31/2021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433FB0-205C-4590-859F-7F115C8A534D}"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30948C-1050-477C-8356-1D55169946A8}" type="datetimeFigureOut">
              <a:rPr lang="en-US"/>
              <a:pPr>
                <a:defRPr/>
              </a:pPr>
              <a:t>3/31/2021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EBD427-390C-4698-8809-CA19BCE4929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1E4223-3E65-4784-9B86-29D0C2D3A3E1}" type="datetimeFigureOut">
              <a:rPr lang="en-US"/>
              <a:pPr>
                <a:defRPr/>
              </a:pPr>
              <a:t>3/31/2021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7D20CD-48FC-423D-A397-E800EF1B306A}"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B0EFA4-F30D-4BE6-A7DF-4EDBBCE2427D}" type="datetimeFigureOut">
              <a:rPr lang="en-US"/>
              <a:pPr>
                <a:defRPr/>
              </a:pPr>
              <a:t>3/31/2021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B1D81EE-2A81-40F3-8335-488DA5AEB62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40672A-63E9-4683-A366-711E4480589C}" type="datetimeFigureOut">
              <a:rPr lang="en-US"/>
              <a:pPr>
                <a:defRPr/>
              </a:pPr>
              <a:t>3/31/2021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8140C7-F053-4F22-9675-5762B1EE0EF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2D9D78-C5F5-49C2-9849-B127EDAE4AE4}" type="datetimeFigureOut">
              <a:rPr lang="en-US"/>
              <a:pPr>
                <a:defRPr/>
              </a:pPr>
              <a:t>3/31/2021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663B34-8641-46B0-B639-675C7A8BB6EB}"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9656AD-9C3D-4F3C-9A24-D20E7371AF6B}" type="datetimeFigureOut">
              <a:rPr lang="en-US"/>
              <a:pPr>
                <a:defRPr/>
              </a:pPr>
              <a:t>3/31/2021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A9D7A4-6A1E-4F4C-A9C1-BBF7992AAE46}"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E006E8D-D272-4060-93B1-1C0891C46550}" type="datetimeFigureOut">
              <a:rPr lang="en-US"/>
              <a:pPr>
                <a:defRPr/>
              </a:pPr>
              <a:t>3/31/2021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2E3CF15-F661-4D1C-B228-32CFA14FBE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ile"/>
          <p:cNvPicPr>
            <a:picLocks noGrp="1" noChangeAspect="1" noChangeArrowheads="1"/>
          </p:cNvPicPr>
          <p:nvPr>
            <p:ph type="ctrTitle"/>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noFill/>
          <a:extLst>
            <a:ext uri="{909E8E84-426E-40DD-AFC4-6F175D3DCCD1}">
              <a14:hiddenFill xmlns:a14="http://schemas.microsoft.com/office/drawing/2010/main" xmlns="">
                <a:solidFill>
                  <a:srgbClr val="FFFFFF"/>
                </a:solidFill>
              </a14:hiddenFill>
            </a:ext>
          </a:extLst>
        </p:spPr>
      </p:pic>
      <p:sp>
        <p:nvSpPr>
          <p:cNvPr id="21507" name="Rectangle 3"/>
          <p:cNvSpPr>
            <a:spLocks noGrp="1" noChangeArrowheads="1"/>
          </p:cNvSpPr>
          <p:nvPr>
            <p:ph type="subTitle" idx="1"/>
          </p:nvPr>
        </p:nvSpPr>
        <p:spPr>
          <a:xfrm>
            <a:off x="1785918" y="4357694"/>
            <a:ext cx="5781700" cy="1871682"/>
          </a:xfrm>
        </p:spPr>
        <p:txBody>
          <a:bodyPr/>
          <a:lstStyle/>
          <a:p>
            <a:r>
              <a:rPr lang="tr-TR" sz="4000" dirty="0" smtClean="0"/>
              <a:t> </a:t>
            </a:r>
          </a:p>
          <a:p>
            <a:r>
              <a:rPr lang="tr-TR" sz="4400" b="1" i="1" dirty="0" smtClean="0">
                <a:solidFill>
                  <a:srgbClr val="FF0000"/>
                </a:solidFill>
                <a:latin typeface="+mj-lt"/>
              </a:rPr>
              <a:t>HOŞGELDİNİZ</a:t>
            </a:r>
          </a:p>
        </p:txBody>
      </p:sp>
    </p:spTree>
    <p:extLst>
      <p:ext uri="{BB962C8B-B14F-4D97-AF65-F5344CB8AC3E}">
        <p14:creationId xmlns:p14="http://schemas.microsoft.com/office/powerpoint/2010/main" xmlns="" val="1190635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l" eaLnBrk="1" hangingPunct="1">
              <a:defRPr/>
            </a:pPr>
            <a:r>
              <a:rPr lang="tr-TR" smtClean="0"/>
              <a:t>Şiddete Örnekler</a:t>
            </a:r>
          </a:p>
        </p:txBody>
      </p:sp>
      <p:sp>
        <p:nvSpPr>
          <p:cNvPr id="93187" name="Rectangle 3"/>
          <p:cNvSpPr>
            <a:spLocks noGrp="1" noChangeArrowheads="1"/>
          </p:cNvSpPr>
          <p:nvPr>
            <p:ph type="body" sz="half" idx="1"/>
          </p:nvPr>
        </p:nvSpPr>
        <p:spPr>
          <a:xfrm>
            <a:off x="1042988" y="1341438"/>
            <a:ext cx="4897437" cy="4895850"/>
          </a:xfrm>
        </p:spPr>
        <p:txBody>
          <a:bodyPr/>
          <a:lstStyle/>
          <a:p>
            <a:pPr eaLnBrk="1" hangingPunct="1">
              <a:defRPr/>
            </a:pPr>
            <a:r>
              <a:rPr lang="tr-TR" sz="2000" b="0" smtClean="0"/>
              <a:t>Zorbalık,</a:t>
            </a:r>
          </a:p>
          <a:p>
            <a:pPr eaLnBrk="1" hangingPunct="1">
              <a:defRPr/>
            </a:pPr>
            <a:r>
              <a:rPr lang="tr-TR" sz="2000" b="0" smtClean="0"/>
              <a:t>Kavga etmek</a:t>
            </a:r>
          </a:p>
          <a:p>
            <a:pPr eaLnBrk="1" hangingPunct="1">
              <a:defRPr/>
            </a:pPr>
            <a:r>
              <a:rPr lang="tr-TR" sz="2000" b="0" smtClean="0"/>
              <a:t>Cinayet</a:t>
            </a:r>
          </a:p>
          <a:p>
            <a:pPr eaLnBrk="1" hangingPunct="1">
              <a:defRPr/>
            </a:pPr>
            <a:r>
              <a:rPr lang="tr-TR" sz="2000" b="0" smtClean="0"/>
              <a:t>Sözel taciz	          </a:t>
            </a:r>
          </a:p>
          <a:p>
            <a:pPr eaLnBrk="1" hangingPunct="1">
              <a:defRPr/>
            </a:pPr>
            <a:r>
              <a:rPr lang="tr-TR" sz="2000" b="0" smtClean="0"/>
              <a:t>Tecavüz	</a:t>
            </a:r>
          </a:p>
          <a:p>
            <a:pPr eaLnBrk="1" hangingPunct="1">
              <a:defRPr/>
            </a:pPr>
            <a:r>
              <a:rPr lang="tr-TR" sz="2000" b="0" smtClean="0"/>
              <a:t>İtme</a:t>
            </a:r>
          </a:p>
          <a:p>
            <a:pPr eaLnBrk="1" hangingPunct="1">
              <a:defRPr/>
            </a:pPr>
            <a:r>
              <a:rPr lang="tr-TR" sz="2000" b="0" smtClean="0"/>
              <a:t>Küfür</a:t>
            </a:r>
          </a:p>
          <a:p>
            <a:pPr eaLnBrk="1" hangingPunct="1">
              <a:defRPr/>
            </a:pPr>
            <a:r>
              <a:rPr lang="tr-TR" sz="2000" b="0" smtClean="0"/>
              <a:t>Gasp etmek	                       </a:t>
            </a:r>
          </a:p>
          <a:p>
            <a:pPr eaLnBrk="1" hangingPunct="1">
              <a:defRPr/>
            </a:pPr>
            <a:r>
              <a:rPr lang="tr-TR" sz="2000" b="0" smtClean="0"/>
              <a:t>Sözel tehdit etmek</a:t>
            </a:r>
          </a:p>
          <a:p>
            <a:pPr eaLnBrk="1" hangingPunct="1">
              <a:defRPr/>
            </a:pPr>
            <a:r>
              <a:rPr lang="tr-TR" sz="2000" b="0" smtClean="0"/>
              <a:t>İmalı konuşma</a:t>
            </a:r>
          </a:p>
          <a:p>
            <a:pPr eaLnBrk="1" hangingPunct="1">
              <a:defRPr/>
            </a:pPr>
            <a:r>
              <a:rPr lang="tr-TR" sz="2000" b="0" smtClean="0"/>
              <a:t>Ayrımcılık</a:t>
            </a:r>
          </a:p>
          <a:p>
            <a:pPr eaLnBrk="1" hangingPunct="1">
              <a:buFontTx/>
              <a:buNone/>
              <a:defRPr/>
            </a:pPr>
            <a:r>
              <a:rPr lang="tr-TR" sz="1400" smtClean="0"/>
              <a:t>Korkut (2004), Atasoy (2002), Kaskun ve Öztunç (2004) ve Riley (2000)</a:t>
            </a:r>
            <a:r>
              <a:rPr lang="tr-TR" sz="2000" smtClean="0"/>
              <a:t> </a:t>
            </a:r>
          </a:p>
        </p:txBody>
      </p:sp>
      <p:pic>
        <p:nvPicPr>
          <p:cNvPr id="13317" name="Picture 4" descr="Resim2"/>
          <p:cNvPicPr>
            <a:picLocks noGrp="1" noChangeAspect="1" noChangeArrowheads="1"/>
          </p:cNvPicPr>
          <p:nvPr>
            <p:ph sz="quarter" idx="2"/>
          </p:nvPr>
        </p:nvPicPr>
        <p:blipFill>
          <a:blip r:embed="rId2"/>
          <a:srcRect/>
          <a:stretch>
            <a:fillRect/>
          </a:stretch>
        </p:blipFill>
        <p:spPr>
          <a:xfrm>
            <a:off x="6516688" y="3860800"/>
            <a:ext cx="2627312" cy="1862138"/>
          </a:xfrm>
          <a:noFill/>
        </p:spPr>
      </p:pic>
      <p:pic>
        <p:nvPicPr>
          <p:cNvPr id="13318" name="Picture 5" descr="yaka"/>
          <p:cNvPicPr>
            <a:picLocks noGrp="1" noChangeAspect="1" noChangeArrowheads="1"/>
          </p:cNvPicPr>
          <p:nvPr>
            <p:ph sz="quarter" idx="3"/>
          </p:nvPr>
        </p:nvPicPr>
        <p:blipFill>
          <a:blip r:embed="rId3"/>
          <a:srcRect/>
          <a:stretch>
            <a:fillRect/>
          </a:stretch>
        </p:blipFill>
        <p:spPr>
          <a:xfrm>
            <a:off x="6335713" y="2349500"/>
            <a:ext cx="2808287" cy="1611313"/>
          </a:xfrm>
          <a:noFill/>
        </p:spPr>
      </p:pic>
      <p:pic>
        <p:nvPicPr>
          <p:cNvPr id="13319" name="Picture 6" descr="ihs0399"/>
          <p:cNvPicPr>
            <a:picLocks noChangeAspect="1" noChangeArrowheads="1"/>
          </p:cNvPicPr>
          <p:nvPr/>
        </p:nvPicPr>
        <p:blipFill>
          <a:blip r:embed="rId4"/>
          <a:srcRect/>
          <a:stretch>
            <a:fillRect/>
          </a:stretch>
        </p:blipFill>
        <p:spPr bwMode="auto">
          <a:xfrm>
            <a:off x="6516688" y="261938"/>
            <a:ext cx="2627312" cy="20875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04788"/>
            <a:ext cx="6781800" cy="862012"/>
          </a:xfrm>
          <a:prstGeom prst="rect">
            <a:avLst/>
          </a:prstGeom>
          <a:ln w="155575" cmpd="tri">
            <a:solidFill>
              <a:srgbClr val="88160A"/>
            </a:solidFill>
          </a:ln>
        </p:spPr>
        <p:txBody>
          <a:bodyPr>
            <a:spAutoFit/>
          </a:bodyPr>
          <a:lstStyle/>
          <a:p>
            <a:pPr algn="ctr" fontAlgn="auto">
              <a:spcBef>
                <a:spcPts val="0"/>
              </a:spcBef>
              <a:spcAft>
                <a:spcPts val="0"/>
              </a:spcAft>
              <a:defRPr/>
            </a:pPr>
            <a:r>
              <a:rPr lang="tr-TR" sz="5000" b="1" dirty="0">
                <a:solidFill>
                  <a:schemeClr val="tx2">
                    <a:lumMod val="50000"/>
                  </a:schemeClr>
                </a:solidFill>
                <a:latin typeface="+mn-lt"/>
              </a:rPr>
              <a:t>ÇOCUK İHMALİ</a:t>
            </a:r>
          </a:p>
        </p:txBody>
      </p:sp>
      <p:pic>
        <p:nvPicPr>
          <p:cNvPr id="1026" name="Picture 2" descr="D:\Belgelerim\Çalışma Dosyası\SUNU ÇALIŞMA\Cinsel İstismar\Resimler\42-15224228.jpg"/>
          <p:cNvPicPr>
            <a:picLocks noChangeAspect="1" noChangeArrowheads="1"/>
          </p:cNvPicPr>
          <p:nvPr/>
        </p:nvPicPr>
        <p:blipFill>
          <a:blip r:embed="rId2" cstate="print"/>
          <a:srcRect/>
          <a:stretch>
            <a:fillRect/>
          </a:stretch>
        </p:blipFill>
        <p:spPr bwMode="auto">
          <a:xfrm>
            <a:off x="1828800" y="1295400"/>
            <a:ext cx="5489575"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11238"/>
            <a:ext cx="4343400" cy="5694362"/>
          </a:xfrm>
          <a:prstGeom prst="rect">
            <a:avLst/>
          </a:prstGeom>
          <a:ln w="101600" cmpd="thinThick">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tr-TR" sz="2800" b="1" dirty="0"/>
              <a:t>Çocuk ihmali </a:t>
            </a:r>
            <a:r>
              <a:rPr lang="tr-TR" sz="2800" b="1" dirty="0" smtClean="0"/>
              <a:t>başta </a:t>
            </a:r>
            <a:r>
              <a:rPr lang="tr-TR" sz="2800" b="1" dirty="0"/>
              <a:t>anne babaları olmak üzere, kendilerine  bakmakla yükümlü kimseler ve diğer yetişkinlerin çocuğun beslenme, giyinme, barınma, eğitim, sağlık ve sevgi gibi temel gereksinimlerini ihmal etmeleri sonucu çocuğun bedensel, duygusal, zihinsel ve toplumsal gelişimlerinin engellenmesidir.</a:t>
            </a:r>
          </a:p>
        </p:txBody>
      </p:sp>
      <p:sp>
        <p:nvSpPr>
          <p:cNvPr id="6" name="TextBox 5"/>
          <p:cNvSpPr txBox="1"/>
          <p:nvPr/>
        </p:nvSpPr>
        <p:spPr>
          <a:xfrm>
            <a:off x="304800" y="76200"/>
            <a:ext cx="6705600" cy="646113"/>
          </a:xfrm>
          <a:prstGeom prst="rect">
            <a:avLst/>
          </a:prstGeom>
          <a:solidFill>
            <a:schemeClr val="tx1">
              <a:lumMod val="75000"/>
              <a:lumOff val="25000"/>
            </a:schemeClr>
          </a:solidFill>
          <a:ln>
            <a:solidFill>
              <a:schemeClr val="tx1">
                <a:lumMod val="95000"/>
                <a:lumOff val="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3600" b="1" dirty="0">
                <a:solidFill>
                  <a:schemeClr val="bg1"/>
                </a:solidFill>
              </a:rPr>
              <a:t>ÇOCUK İHMALİ NE DEMEKTİR ? </a:t>
            </a:r>
          </a:p>
        </p:txBody>
      </p:sp>
      <p:pic>
        <p:nvPicPr>
          <p:cNvPr id="5" name="Picture 2" descr="D:\Belgelerim\Resimlerim\SUNU RESİMLERİ\DSCF3935.jpg"/>
          <p:cNvPicPr>
            <a:picLocks noChangeAspect="1" noChangeArrowheads="1"/>
          </p:cNvPicPr>
          <p:nvPr/>
        </p:nvPicPr>
        <p:blipFill>
          <a:blip r:embed="rId2" cstate="print"/>
          <a:srcRect/>
          <a:stretch>
            <a:fillRect/>
          </a:stretch>
        </p:blipFill>
        <p:spPr bwMode="auto">
          <a:xfrm>
            <a:off x="5105400" y="1447800"/>
            <a:ext cx="3600450" cy="4800600"/>
          </a:xfrm>
          <a:prstGeom prst="rect">
            <a:avLst/>
          </a:prstGeom>
          <a:ln>
            <a:noFill/>
          </a:ln>
          <a:effectLst>
            <a:outerShdw blurRad="190500" algn="tl" rotWithShape="0">
              <a:srgbClr val="000000">
                <a:alpha val="70000"/>
              </a:srgbClr>
            </a:outerShdw>
          </a:effectLst>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İHMAL</a:t>
            </a:r>
          </a:p>
          <a:p>
            <a:endParaRPr lang="tr-TR" dirty="0"/>
          </a:p>
          <a:p>
            <a:pPr marL="0" indent="0">
              <a:buNone/>
            </a:pPr>
            <a:r>
              <a:rPr lang="en-AU" dirty="0" err="1" smtClean="0"/>
              <a:t>Çocuğa</a:t>
            </a:r>
            <a:r>
              <a:rPr lang="en-AU" dirty="0"/>
              <a:t>, </a:t>
            </a:r>
            <a:r>
              <a:rPr lang="en-AU" dirty="0" err="1"/>
              <a:t>barınak</a:t>
            </a:r>
            <a:r>
              <a:rPr lang="en-AU" dirty="0"/>
              <a:t>, </a:t>
            </a:r>
            <a:r>
              <a:rPr lang="en-AU" dirty="0" err="1"/>
              <a:t>yiyecek</a:t>
            </a:r>
            <a:r>
              <a:rPr lang="en-AU" dirty="0"/>
              <a:t>, </a:t>
            </a:r>
            <a:r>
              <a:rPr lang="en-AU" dirty="0" err="1"/>
              <a:t>giyecek</a:t>
            </a:r>
            <a:r>
              <a:rPr lang="en-AU" dirty="0"/>
              <a:t>,</a:t>
            </a:r>
            <a:r>
              <a:rPr lang="tr-TR" dirty="0"/>
              <a:t> </a:t>
            </a:r>
            <a:r>
              <a:rPr lang="en-AU" dirty="0" err="1"/>
              <a:t>eğitim</a:t>
            </a:r>
            <a:r>
              <a:rPr lang="en-AU" dirty="0"/>
              <a:t>,</a:t>
            </a:r>
            <a:r>
              <a:rPr lang="tr-TR" dirty="0"/>
              <a:t> </a:t>
            </a:r>
            <a:r>
              <a:rPr lang="en-AU" dirty="0" err="1"/>
              <a:t>denetim</a:t>
            </a:r>
            <a:r>
              <a:rPr lang="en-AU" dirty="0"/>
              <a:t>, </a:t>
            </a:r>
            <a:r>
              <a:rPr lang="en-AU" dirty="0" err="1"/>
              <a:t>tıbbibakım</a:t>
            </a:r>
            <a:r>
              <a:rPr lang="en-AU" dirty="0"/>
              <a:t>, </a:t>
            </a:r>
            <a:r>
              <a:rPr lang="en-AU" dirty="0" err="1"/>
              <a:t>fiziksel</a:t>
            </a:r>
            <a:r>
              <a:rPr lang="en-AU" dirty="0"/>
              <a:t>,</a:t>
            </a:r>
            <a:r>
              <a:rPr lang="tr-TR" dirty="0"/>
              <a:t> </a:t>
            </a:r>
            <a:r>
              <a:rPr lang="en-AU" dirty="0" err="1"/>
              <a:t>bilişsel</a:t>
            </a:r>
            <a:r>
              <a:rPr lang="en-AU" dirty="0"/>
              <a:t> </a:t>
            </a:r>
            <a:r>
              <a:rPr lang="en-AU" dirty="0" err="1"/>
              <a:t>ve</a:t>
            </a:r>
            <a:r>
              <a:rPr lang="en-AU" dirty="0"/>
              <a:t> </a:t>
            </a:r>
            <a:r>
              <a:rPr lang="en-AU" dirty="0" err="1"/>
              <a:t>duygusal</a:t>
            </a:r>
            <a:r>
              <a:rPr lang="en-AU" dirty="0"/>
              <a:t> </a:t>
            </a:r>
            <a:r>
              <a:rPr lang="en-AU" dirty="0" err="1"/>
              <a:t>yetilerinin</a:t>
            </a:r>
            <a:r>
              <a:rPr lang="en-AU" dirty="0"/>
              <a:t> </a:t>
            </a:r>
            <a:r>
              <a:rPr lang="en-AU" dirty="0" err="1"/>
              <a:t>gelişimi</a:t>
            </a:r>
            <a:r>
              <a:rPr lang="en-AU" dirty="0"/>
              <a:t> </a:t>
            </a:r>
            <a:r>
              <a:rPr lang="en-AU" dirty="0" err="1"/>
              <a:t>için</a:t>
            </a:r>
            <a:r>
              <a:rPr lang="en-AU" dirty="0"/>
              <a:t> </a:t>
            </a:r>
            <a:r>
              <a:rPr lang="en-AU" dirty="0" err="1"/>
              <a:t>gerekli</a:t>
            </a:r>
            <a:r>
              <a:rPr lang="en-AU" dirty="0"/>
              <a:t> </a:t>
            </a:r>
            <a:r>
              <a:rPr lang="en-AU" dirty="0" err="1"/>
              <a:t>olan</a:t>
            </a:r>
            <a:r>
              <a:rPr lang="en-AU" dirty="0"/>
              <a:t> </a:t>
            </a:r>
            <a:r>
              <a:rPr lang="en-AU" dirty="0" err="1"/>
              <a:t>gereksinimlerinin</a:t>
            </a:r>
            <a:r>
              <a:rPr lang="en-AU" dirty="0"/>
              <a:t> </a:t>
            </a:r>
            <a:r>
              <a:rPr lang="en-AU" dirty="0" err="1"/>
              <a:t>karşılanmasında</a:t>
            </a:r>
            <a:r>
              <a:rPr lang="en-AU" dirty="0"/>
              <a:t> </a:t>
            </a:r>
            <a:r>
              <a:rPr lang="en-AU" dirty="0" err="1"/>
              <a:t>yaşa</a:t>
            </a:r>
            <a:r>
              <a:rPr lang="en-AU" dirty="0"/>
              <a:t> </a:t>
            </a:r>
            <a:r>
              <a:rPr lang="en-AU" dirty="0" err="1"/>
              <a:t>uygun</a:t>
            </a:r>
            <a:r>
              <a:rPr lang="en-AU" dirty="0"/>
              <a:t> </a:t>
            </a:r>
            <a:r>
              <a:rPr lang="en-AU" dirty="0" err="1"/>
              <a:t>olan</a:t>
            </a:r>
            <a:r>
              <a:rPr lang="en-AU" dirty="0"/>
              <a:t> </a:t>
            </a:r>
            <a:r>
              <a:rPr lang="en-AU" dirty="0" err="1"/>
              <a:t>bakımın</a:t>
            </a:r>
            <a:r>
              <a:rPr lang="en-AU" dirty="0"/>
              <a:t> </a:t>
            </a:r>
            <a:r>
              <a:rPr lang="en-AU" dirty="0" err="1" smtClean="0"/>
              <a:t>verilmemesi</a:t>
            </a:r>
            <a:r>
              <a:rPr lang="tr-TR" dirty="0"/>
              <a:t> </a:t>
            </a:r>
            <a:r>
              <a:rPr lang="en-AU" dirty="0" err="1" smtClean="0"/>
              <a:t>olarak</a:t>
            </a:r>
            <a:r>
              <a:rPr lang="en-AU" dirty="0" smtClean="0"/>
              <a:t>  </a:t>
            </a:r>
            <a:r>
              <a:rPr lang="en-AU" dirty="0" err="1"/>
              <a:t>tanımlanır</a:t>
            </a:r>
            <a:r>
              <a:rPr lang="en-AU" dirty="0"/>
              <a:t>.</a:t>
            </a:r>
          </a:p>
          <a:p>
            <a:r>
              <a:rPr lang="en-AU" dirty="0"/>
              <a:t>En </a:t>
            </a:r>
            <a:r>
              <a:rPr lang="en-AU" dirty="0" err="1"/>
              <a:t>yaygın</a:t>
            </a:r>
            <a:r>
              <a:rPr lang="en-AU" dirty="0"/>
              <a:t> </a:t>
            </a:r>
            <a:r>
              <a:rPr lang="en-AU" dirty="0" err="1"/>
              <a:t>kötüye</a:t>
            </a:r>
            <a:r>
              <a:rPr lang="en-AU" dirty="0"/>
              <a:t> </a:t>
            </a:r>
            <a:r>
              <a:rPr lang="en-AU" dirty="0" err="1"/>
              <a:t>kullanım</a:t>
            </a:r>
            <a:r>
              <a:rPr lang="en-AU" dirty="0"/>
              <a:t> </a:t>
            </a:r>
            <a:r>
              <a:rPr lang="en-AU" dirty="0" err="1"/>
              <a:t>şeklidir</a:t>
            </a:r>
            <a:r>
              <a:rPr lang="en-AU" dirty="0"/>
              <a:t>.</a:t>
            </a:r>
          </a:p>
          <a:p>
            <a:endParaRPr lang="tr-TR" dirty="0"/>
          </a:p>
        </p:txBody>
      </p:sp>
      <p:pic>
        <p:nvPicPr>
          <p:cNvPr id="4" name="Picture 4" descr="_450080_child_30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2200" y="304800"/>
            <a:ext cx="6553200"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04506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AU" b="1" i="1" dirty="0" err="1"/>
              <a:t>İhmalin</a:t>
            </a:r>
            <a:r>
              <a:rPr lang="en-AU" b="1" i="1" dirty="0"/>
              <a:t> </a:t>
            </a:r>
            <a:r>
              <a:rPr lang="en-AU" b="1" i="1" dirty="0" err="1"/>
              <a:t>Göstergeleri</a:t>
            </a:r>
            <a:endParaRPr lang="tr-TR" b="1" i="1" dirty="0"/>
          </a:p>
        </p:txBody>
      </p:sp>
      <p:sp>
        <p:nvSpPr>
          <p:cNvPr id="3" name="İçerik Yer Tutucusu 2"/>
          <p:cNvSpPr>
            <a:spLocks noGrp="1"/>
          </p:cNvSpPr>
          <p:nvPr>
            <p:ph idx="1"/>
          </p:nvPr>
        </p:nvSpPr>
        <p:spPr/>
        <p:txBody>
          <a:bodyPr/>
          <a:lstStyle/>
          <a:p>
            <a:r>
              <a:rPr lang="en-AU" dirty="0" err="1"/>
              <a:t>Tıbbi</a:t>
            </a:r>
            <a:r>
              <a:rPr lang="en-AU" dirty="0"/>
              <a:t> </a:t>
            </a:r>
            <a:r>
              <a:rPr lang="en-AU" dirty="0" err="1"/>
              <a:t>bakım</a:t>
            </a:r>
            <a:r>
              <a:rPr lang="en-AU" dirty="0"/>
              <a:t> </a:t>
            </a:r>
            <a:r>
              <a:rPr lang="en-AU" dirty="0" err="1"/>
              <a:t>ve</a:t>
            </a:r>
            <a:r>
              <a:rPr lang="en-AU" dirty="0"/>
              <a:t> </a:t>
            </a:r>
            <a:r>
              <a:rPr lang="en-AU" dirty="0" err="1"/>
              <a:t>hijyen</a:t>
            </a:r>
            <a:r>
              <a:rPr lang="en-AU" dirty="0"/>
              <a:t> </a:t>
            </a:r>
            <a:r>
              <a:rPr lang="en-AU" dirty="0" err="1"/>
              <a:t>koşullarının</a:t>
            </a:r>
            <a:r>
              <a:rPr lang="en-AU" dirty="0"/>
              <a:t> </a:t>
            </a:r>
            <a:r>
              <a:rPr lang="en-AU" dirty="0" err="1"/>
              <a:t>yerine</a:t>
            </a:r>
            <a:r>
              <a:rPr lang="en-AU" dirty="0"/>
              <a:t> </a:t>
            </a:r>
            <a:r>
              <a:rPr lang="en-AU" dirty="0" err="1"/>
              <a:t>getirilmemesi</a:t>
            </a:r>
            <a:endParaRPr lang="en-AU" dirty="0"/>
          </a:p>
          <a:p>
            <a:r>
              <a:rPr lang="en-AU" dirty="0" err="1"/>
              <a:t>Eksik</a:t>
            </a:r>
            <a:r>
              <a:rPr lang="en-AU" dirty="0"/>
              <a:t> </a:t>
            </a:r>
            <a:r>
              <a:rPr lang="en-AU" dirty="0" err="1"/>
              <a:t>ya</a:t>
            </a:r>
            <a:r>
              <a:rPr lang="en-AU" dirty="0"/>
              <a:t> da </a:t>
            </a:r>
            <a:r>
              <a:rPr lang="en-AU" dirty="0" err="1"/>
              <a:t>kötü</a:t>
            </a:r>
            <a:r>
              <a:rPr lang="en-AU" dirty="0"/>
              <a:t> </a:t>
            </a:r>
            <a:r>
              <a:rPr lang="en-AU" dirty="0" err="1"/>
              <a:t>beslenme</a:t>
            </a:r>
            <a:endParaRPr lang="en-AU" dirty="0"/>
          </a:p>
          <a:p>
            <a:r>
              <a:rPr lang="en-AU" dirty="0" err="1"/>
              <a:t>Büyüme</a:t>
            </a:r>
            <a:r>
              <a:rPr lang="en-AU" dirty="0"/>
              <a:t> </a:t>
            </a:r>
            <a:r>
              <a:rPr lang="en-AU" dirty="0" err="1"/>
              <a:t>geriliği</a:t>
            </a:r>
            <a:r>
              <a:rPr lang="en-AU" dirty="0"/>
              <a:t> ( Bu </a:t>
            </a:r>
            <a:r>
              <a:rPr lang="en-AU" dirty="0" err="1"/>
              <a:t>gerilik</a:t>
            </a:r>
            <a:r>
              <a:rPr lang="en-AU" dirty="0"/>
              <a:t> </a:t>
            </a:r>
            <a:r>
              <a:rPr lang="en-AU" dirty="0" err="1"/>
              <a:t>organik</a:t>
            </a:r>
            <a:r>
              <a:rPr lang="en-AU" dirty="0"/>
              <a:t> </a:t>
            </a:r>
            <a:r>
              <a:rPr lang="en-AU" dirty="0" err="1"/>
              <a:t>bir</a:t>
            </a:r>
            <a:r>
              <a:rPr lang="en-AU" dirty="0"/>
              <a:t> </a:t>
            </a:r>
            <a:r>
              <a:rPr lang="en-AU" dirty="0" err="1"/>
              <a:t>nedene</a:t>
            </a:r>
            <a:r>
              <a:rPr lang="en-AU" dirty="0"/>
              <a:t> </a:t>
            </a:r>
            <a:r>
              <a:rPr lang="en-AU" dirty="0" err="1"/>
              <a:t>bağlanamıyorsa</a:t>
            </a:r>
            <a:r>
              <a:rPr lang="en-AU" dirty="0"/>
              <a:t>)</a:t>
            </a:r>
          </a:p>
          <a:p>
            <a:r>
              <a:rPr lang="en-AU" dirty="0" err="1"/>
              <a:t>Sık</a:t>
            </a:r>
            <a:r>
              <a:rPr lang="en-AU" dirty="0"/>
              <a:t> </a:t>
            </a:r>
            <a:r>
              <a:rPr lang="en-AU" dirty="0" err="1"/>
              <a:t>sık</a:t>
            </a:r>
            <a:r>
              <a:rPr lang="en-AU" dirty="0"/>
              <a:t> </a:t>
            </a:r>
            <a:r>
              <a:rPr lang="en-AU" dirty="0" err="1"/>
              <a:t>kazaya</a:t>
            </a:r>
            <a:r>
              <a:rPr lang="en-AU" dirty="0"/>
              <a:t> </a:t>
            </a:r>
            <a:r>
              <a:rPr lang="en-AU" dirty="0" err="1"/>
              <a:t>uğruyorsa</a:t>
            </a:r>
            <a:r>
              <a:rPr lang="en-AU" dirty="0"/>
              <a:t>, </a:t>
            </a:r>
            <a:r>
              <a:rPr lang="tr-TR" dirty="0"/>
              <a:t>a</a:t>
            </a:r>
            <a:r>
              <a:rPr lang="en-AU" dirty="0" err="1"/>
              <a:t>ilesi</a:t>
            </a:r>
            <a:r>
              <a:rPr lang="en-AU" dirty="0"/>
              <a:t> </a:t>
            </a:r>
            <a:r>
              <a:rPr lang="en-AU" dirty="0" err="1"/>
              <a:t>çocuk</a:t>
            </a:r>
            <a:r>
              <a:rPr lang="en-AU" dirty="0"/>
              <a:t> </a:t>
            </a:r>
            <a:r>
              <a:rPr lang="en-AU" dirty="0" err="1"/>
              <a:t>hakkında</a:t>
            </a:r>
            <a:r>
              <a:rPr lang="en-AU" dirty="0"/>
              <a:t> </a:t>
            </a:r>
            <a:r>
              <a:rPr lang="en-AU" dirty="0" err="1"/>
              <a:t>soruları</a:t>
            </a:r>
            <a:r>
              <a:rPr lang="en-AU" dirty="0"/>
              <a:t> </a:t>
            </a:r>
            <a:r>
              <a:rPr lang="en-AU" dirty="0" err="1"/>
              <a:t>yanıtlıyamıyorsa</a:t>
            </a:r>
            <a:r>
              <a:rPr lang="en-AU" dirty="0"/>
              <a:t> </a:t>
            </a:r>
            <a:r>
              <a:rPr lang="en-AU" dirty="0" err="1"/>
              <a:t>yada</a:t>
            </a:r>
            <a:r>
              <a:rPr lang="en-AU" dirty="0"/>
              <a:t> </a:t>
            </a:r>
            <a:r>
              <a:rPr lang="en-AU" dirty="0" err="1"/>
              <a:t>bilmiyorsa</a:t>
            </a:r>
            <a:endParaRPr lang="en-AU" dirty="0"/>
          </a:p>
          <a:p>
            <a:endParaRPr lang="tr-TR" dirty="0"/>
          </a:p>
        </p:txBody>
      </p:sp>
    </p:spTree>
    <p:extLst>
      <p:ext uri="{BB962C8B-B14F-4D97-AF65-F5344CB8AC3E}">
        <p14:creationId xmlns:p14="http://schemas.microsoft.com/office/powerpoint/2010/main" xmlns="" val="266387828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1000" y="381000"/>
            <a:ext cx="8077200" cy="7467600"/>
          </a:xfrm>
        </p:spPr>
        <p:txBody>
          <a:bodyPr/>
          <a:lstStyle/>
          <a:p>
            <a:r>
              <a:rPr lang="en-AU" dirty="0" err="1"/>
              <a:t>İletişim</a:t>
            </a:r>
            <a:r>
              <a:rPr lang="en-AU" dirty="0"/>
              <a:t> </a:t>
            </a:r>
            <a:r>
              <a:rPr lang="en-AU" dirty="0" err="1"/>
              <a:t>kurmada</a:t>
            </a:r>
            <a:r>
              <a:rPr lang="en-AU" dirty="0"/>
              <a:t> </a:t>
            </a:r>
            <a:r>
              <a:rPr lang="en-AU" dirty="0" err="1"/>
              <a:t>güçlüğü</a:t>
            </a:r>
            <a:r>
              <a:rPr lang="en-AU" dirty="0"/>
              <a:t> </a:t>
            </a:r>
            <a:r>
              <a:rPr lang="en-AU" dirty="0" err="1"/>
              <a:t>var</a:t>
            </a:r>
            <a:r>
              <a:rPr lang="en-AU" dirty="0"/>
              <a:t> </a:t>
            </a:r>
            <a:r>
              <a:rPr lang="en-AU" dirty="0" err="1"/>
              <a:t>ise</a:t>
            </a:r>
            <a:r>
              <a:rPr lang="en-AU" dirty="0"/>
              <a:t> ……</a:t>
            </a:r>
            <a:r>
              <a:rPr lang="en-AU" dirty="0" err="1"/>
              <a:t>Uyaran</a:t>
            </a:r>
            <a:r>
              <a:rPr lang="en-AU" dirty="0"/>
              <a:t> </a:t>
            </a:r>
            <a:r>
              <a:rPr lang="en-AU" dirty="0" err="1"/>
              <a:t>eksikliğine</a:t>
            </a:r>
            <a:r>
              <a:rPr lang="en-AU" dirty="0"/>
              <a:t> </a:t>
            </a:r>
            <a:r>
              <a:rPr lang="en-AU" dirty="0" err="1"/>
              <a:t>bağlı</a:t>
            </a:r>
            <a:r>
              <a:rPr lang="en-AU" dirty="0"/>
              <a:t> </a:t>
            </a:r>
            <a:r>
              <a:rPr lang="en-AU" dirty="0" err="1"/>
              <a:t>olarak</a:t>
            </a:r>
            <a:endParaRPr lang="en-AU" dirty="0"/>
          </a:p>
          <a:p>
            <a:r>
              <a:rPr lang="en-AU" dirty="0" err="1"/>
              <a:t>Zihinsel</a:t>
            </a:r>
            <a:r>
              <a:rPr lang="en-AU" dirty="0"/>
              <a:t> </a:t>
            </a:r>
            <a:r>
              <a:rPr lang="en-AU" dirty="0" err="1"/>
              <a:t>gelişme</a:t>
            </a:r>
            <a:r>
              <a:rPr lang="en-AU" dirty="0"/>
              <a:t> </a:t>
            </a:r>
            <a:r>
              <a:rPr lang="en-AU" dirty="0" err="1"/>
              <a:t>geriliği</a:t>
            </a:r>
            <a:r>
              <a:rPr lang="en-AU" dirty="0"/>
              <a:t> </a:t>
            </a:r>
            <a:r>
              <a:rPr lang="en-AU" dirty="0" err="1"/>
              <a:t>ve</a:t>
            </a:r>
            <a:r>
              <a:rPr lang="en-AU" dirty="0"/>
              <a:t> </a:t>
            </a:r>
            <a:r>
              <a:rPr lang="en-AU" dirty="0" err="1"/>
              <a:t>öğrenme</a:t>
            </a:r>
            <a:r>
              <a:rPr lang="en-AU" dirty="0"/>
              <a:t> </a:t>
            </a:r>
            <a:r>
              <a:rPr lang="en-AU" dirty="0" err="1"/>
              <a:t>güçlüğü</a:t>
            </a:r>
            <a:r>
              <a:rPr lang="en-AU" dirty="0"/>
              <a:t> </a:t>
            </a:r>
            <a:r>
              <a:rPr lang="en-AU" dirty="0" err="1"/>
              <a:t>var</a:t>
            </a:r>
            <a:r>
              <a:rPr lang="en-AU" dirty="0"/>
              <a:t> </a:t>
            </a:r>
            <a:r>
              <a:rPr lang="en-AU" dirty="0" err="1"/>
              <a:t>ise</a:t>
            </a:r>
            <a:r>
              <a:rPr lang="en-AU" dirty="0"/>
              <a:t>……. </a:t>
            </a:r>
            <a:r>
              <a:rPr lang="en-AU" dirty="0" err="1"/>
              <a:t>Yetersiz</a:t>
            </a:r>
            <a:r>
              <a:rPr lang="en-AU" dirty="0"/>
              <a:t> </a:t>
            </a:r>
            <a:r>
              <a:rPr lang="en-AU" dirty="0" err="1"/>
              <a:t>beslenme</a:t>
            </a:r>
            <a:r>
              <a:rPr lang="en-AU" dirty="0"/>
              <a:t>  </a:t>
            </a:r>
            <a:r>
              <a:rPr lang="en-AU" dirty="0" err="1"/>
              <a:t>ve</a:t>
            </a:r>
            <a:r>
              <a:rPr lang="en-AU" dirty="0"/>
              <a:t> </a:t>
            </a:r>
            <a:r>
              <a:rPr lang="en-AU" dirty="0" err="1"/>
              <a:t>uyaran</a:t>
            </a:r>
            <a:r>
              <a:rPr lang="en-AU" dirty="0"/>
              <a:t> </a:t>
            </a:r>
            <a:r>
              <a:rPr lang="en-AU" dirty="0" err="1"/>
              <a:t>eksikliğine</a:t>
            </a:r>
            <a:r>
              <a:rPr lang="en-AU" dirty="0"/>
              <a:t> </a:t>
            </a:r>
            <a:r>
              <a:rPr lang="en-AU" dirty="0" err="1"/>
              <a:t>bağlı</a:t>
            </a:r>
            <a:r>
              <a:rPr lang="en-AU" dirty="0"/>
              <a:t> </a:t>
            </a:r>
            <a:r>
              <a:rPr lang="en-AU" dirty="0" err="1"/>
              <a:t>olarak</a:t>
            </a:r>
            <a:endParaRPr lang="en-AU" dirty="0"/>
          </a:p>
          <a:p>
            <a:r>
              <a:rPr lang="en-AU" dirty="0" err="1"/>
              <a:t>Sağlık</a:t>
            </a:r>
            <a:r>
              <a:rPr lang="en-AU" dirty="0"/>
              <a:t> </a:t>
            </a:r>
            <a:r>
              <a:rPr lang="en-AU" dirty="0" err="1"/>
              <a:t>kurumuna</a:t>
            </a:r>
            <a:r>
              <a:rPr lang="en-AU" dirty="0"/>
              <a:t> </a:t>
            </a:r>
            <a:r>
              <a:rPr lang="en-AU" dirty="0" err="1"/>
              <a:t>başvurmakta</a:t>
            </a:r>
            <a:r>
              <a:rPr lang="en-AU" dirty="0"/>
              <a:t> </a:t>
            </a:r>
            <a:r>
              <a:rPr lang="en-AU" dirty="0" err="1"/>
              <a:t>gecikiliyor</a:t>
            </a:r>
            <a:r>
              <a:rPr lang="en-AU" dirty="0"/>
              <a:t> </a:t>
            </a:r>
            <a:r>
              <a:rPr lang="en-AU" dirty="0" err="1"/>
              <a:t>ya</a:t>
            </a:r>
            <a:r>
              <a:rPr lang="en-AU" dirty="0"/>
              <a:t> da </a:t>
            </a:r>
            <a:r>
              <a:rPr lang="en-AU" dirty="0" err="1"/>
              <a:t>baş</a:t>
            </a:r>
            <a:r>
              <a:rPr lang="en-AU" dirty="0"/>
              <a:t> </a:t>
            </a:r>
            <a:r>
              <a:rPr lang="en-AU" dirty="0" err="1"/>
              <a:t>vurulmuyorsa</a:t>
            </a:r>
            <a:endParaRPr lang="en-AU" dirty="0"/>
          </a:p>
          <a:p>
            <a:r>
              <a:rPr lang="en-AU" dirty="0"/>
              <a:t> </a:t>
            </a:r>
            <a:r>
              <a:rPr lang="en-AU" dirty="0" err="1"/>
              <a:t>Tedavi</a:t>
            </a:r>
            <a:r>
              <a:rPr lang="en-AU" dirty="0"/>
              <a:t>, </a:t>
            </a:r>
            <a:r>
              <a:rPr lang="en-AU" dirty="0" err="1"/>
              <a:t>bakım</a:t>
            </a:r>
            <a:r>
              <a:rPr lang="en-AU" dirty="0"/>
              <a:t> </a:t>
            </a:r>
            <a:r>
              <a:rPr lang="en-AU" dirty="0" err="1"/>
              <a:t>ve</a:t>
            </a:r>
            <a:r>
              <a:rPr lang="en-AU" dirty="0"/>
              <a:t> </a:t>
            </a:r>
            <a:r>
              <a:rPr lang="en-AU" dirty="0" err="1"/>
              <a:t>koruma</a:t>
            </a:r>
            <a:r>
              <a:rPr lang="en-AU" dirty="0"/>
              <a:t> </a:t>
            </a:r>
            <a:r>
              <a:rPr lang="en-AU" dirty="0" err="1"/>
              <a:t>önerilerine</a:t>
            </a:r>
            <a:r>
              <a:rPr lang="en-AU" dirty="0"/>
              <a:t> </a:t>
            </a:r>
            <a:r>
              <a:rPr lang="en-AU" dirty="0" err="1"/>
              <a:t>uyulmuyorsa</a:t>
            </a:r>
            <a:endParaRPr lang="en-AU" dirty="0"/>
          </a:p>
          <a:p>
            <a:r>
              <a:rPr lang="en-AU" dirty="0" err="1"/>
              <a:t>Yeterli</a:t>
            </a:r>
            <a:r>
              <a:rPr lang="en-AU" dirty="0"/>
              <a:t> </a:t>
            </a:r>
            <a:r>
              <a:rPr lang="en-AU" dirty="0" err="1"/>
              <a:t>derecede</a:t>
            </a:r>
            <a:r>
              <a:rPr lang="en-AU" dirty="0"/>
              <a:t> </a:t>
            </a:r>
            <a:r>
              <a:rPr lang="en-AU" dirty="0" err="1"/>
              <a:t>denetlenmiyorsa</a:t>
            </a:r>
            <a:endParaRPr lang="en-AU" dirty="0"/>
          </a:p>
          <a:p>
            <a:r>
              <a:rPr lang="en-AU" dirty="0" err="1"/>
              <a:t>Terkedilmiş</a:t>
            </a:r>
            <a:r>
              <a:rPr lang="en-AU" dirty="0"/>
              <a:t> </a:t>
            </a:r>
            <a:r>
              <a:rPr lang="en-AU" dirty="0" err="1"/>
              <a:t>ve</a:t>
            </a:r>
            <a:r>
              <a:rPr lang="en-AU" dirty="0"/>
              <a:t> </a:t>
            </a:r>
            <a:r>
              <a:rPr lang="en-AU" dirty="0" err="1"/>
              <a:t>evden</a:t>
            </a:r>
            <a:r>
              <a:rPr lang="en-AU" dirty="0"/>
              <a:t> </a:t>
            </a:r>
            <a:r>
              <a:rPr lang="en-AU" dirty="0" err="1"/>
              <a:t>kovulmuş</a:t>
            </a:r>
            <a:r>
              <a:rPr lang="en-AU" dirty="0"/>
              <a:t> </a:t>
            </a:r>
            <a:r>
              <a:rPr lang="en-AU" dirty="0" err="1"/>
              <a:t>ise</a:t>
            </a:r>
            <a:endParaRPr lang="en-AU" dirty="0"/>
          </a:p>
          <a:p>
            <a:endParaRPr lang="tr-TR" dirty="0"/>
          </a:p>
        </p:txBody>
      </p:sp>
    </p:spTree>
    <p:extLst>
      <p:ext uri="{BB962C8B-B14F-4D97-AF65-F5344CB8AC3E}">
        <p14:creationId xmlns:p14="http://schemas.microsoft.com/office/powerpoint/2010/main" xmlns="" val="65846593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228600" y="1066800"/>
            <a:ext cx="8458200" cy="553998"/>
          </a:xfrm>
          <a:prstGeom prst="rect">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A) FİZİKSEL İHMAL</a:t>
            </a:r>
          </a:p>
        </p:txBody>
      </p:sp>
      <p:sp>
        <p:nvSpPr>
          <p:cNvPr id="6" name="Rectangle 5"/>
          <p:cNvSpPr/>
          <p:nvPr/>
        </p:nvSpPr>
        <p:spPr>
          <a:xfrm>
            <a:off x="228600" y="1828800"/>
            <a:ext cx="3124200" cy="1938338"/>
          </a:xfrm>
          <a:prstGeom prst="rect">
            <a:avLst/>
          </a:prstGeom>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Çocuğun tıbi bakımının yapılmaması yada geciktirilmesi.</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9" name="Rectangle 8"/>
          <p:cNvSpPr/>
          <p:nvPr/>
        </p:nvSpPr>
        <p:spPr>
          <a:xfrm>
            <a:off x="228600" y="3733800"/>
            <a:ext cx="3124200" cy="554038"/>
          </a:xfrm>
          <a:prstGeom prst="rect">
            <a:avLst/>
          </a:prstGeom>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Evden kovulması</a:t>
            </a:r>
          </a:p>
        </p:txBody>
      </p:sp>
      <p:sp>
        <p:nvSpPr>
          <p:cNvPr id="10" name="Rectangle 9"/>
          <p:cNvSpPr/>
          <p:nvPr/>
        </p:nvSpPr>
        <p:spPr>
          <a:xfrm>
            <a:off x="228600" y="4267200"/>
            <a:ext cx="3124200" cy="554038"/>
          </a:xfrm>
          <a:prstGeom prst="rect">
            <a:avLst/>
          </a:prstGeom>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Terk Edilmesi</a:t>
            </a:r>
          </a:p>
        </p:txBody>
      </p:sp>
      <p:sp>
        <p:nvSpPr>
          <p:cNvPr id="14" name="Rectangle 13"/>
          <p:cNvSpPr/>
          <p:nvPr/>
        </p:nvSpPr>
        <p:spPr>
          <a:xfrm>
            <a:off x="152400" y="5257800"/>
            <a:ext cx="8839200" cy="523220"/>
          </a:xfrm>
          <a:prstGeom prst="rect">
            <a:avLst/>
          </a:prstGeom>
          <a:solidFill>
            <a:schemeClr val="tx1">
              <a:lumMod val="85000"/>
              <a:lumOff val="1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2800" b="1" dirty="0"/>
              <a:t>Beslenme-giyim ve temizliğinin yeterince sağlanmaması</a:t>
            </a:r>
          </a:p>
        </p:txBody>
      </p:sp>
      <p:sp>
        <p:nvSpPr>
          <p:cNvPr id="15" name="Rectangle 14"/>
          <p:cNvSpPr/>
          <p:nvPr/>
        </p:nvSpPr>
        <p:spPr>
          <a:xfrm>
            <a:off x="152400" y="6096000"/>
            <a:ext cx="8839200" cy="523220"/>
          </a:xfrm>
          <a:prstGeom prst="rect">
            <a:avLst/>
          </a:prstGeom>
          <a:solidFill>
            <a:schemeClr val="tx1">
              <a:lumMod val="85000"/>
              <a:lumOff val="1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t>Güvenliğinin sağlanmaması ve tehlikeler maruz bırakılması</a:t>
            </a:r>
          </a:p>
        </p:txBody>
      </p:sp>
      <p:pic>
        <p:nvPicPr>
          <p:cNvPr id="5140" name="Picture 4" descr="D:\Belgelerim\Çalışma Dosyası\SUNU ÇALIŞMA\Cinsel İstismar\Resimler\Kopyası 1069764_89793209.jpg"/>
          <p:cNvPicPr>
            <a:picLocks noChangeAspect="1" noChangeArrowheads="1"/>
          </p:cNvPicPr>
          <p:nvPr/>
        </p:nvPicPr>
        <p:blipFill>
          <a:blip r:embed="rId2" cstate="print"/>
          <a:srcRect/>
          <a:stretch>
            <a:fillRect/>
          </a:stretch>
        </p:blipFill>
        <p:spPr bwMode="auto">
          <a:xfrm>
            <a:off x="3657600" y="1746250"/>
            <a:ext cx="5016500" cy="33655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228600" y="1066800"/>
            <a:ext cx="8458200" cy="553998"/>
          </a:xfrm>
          <a:prstGeom prst="rect">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A) FİZİKSEL İHMAL</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11" name="Rectangle 10"/>
          <p:cNvSpPr/>
          <p:nvPr/>
        </p:nvSpPr>
        <p:spPr>
          <a:xfrm>
            <a:off x="228600" y="2176463"/>
            <a:ext cx="5105400" cy="1938337"/>
          </a:xfrm>
          <a:prstGeom prst="rect">
            <a:avLst/>
          </a:prstGeom>
          <a:solidFill>
            <a:schemeClr val="bg1"/>
          </a:solidFill>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solidFill>
                  <a:schemeClr val="tx1">
                    <a:lumMod val="95000"/>
                    <a:lumOff val="5000"/>
                  </a:schemeClr>
                </a:solidFill>
              </a:rPr>
              <a:t>Uzun süre başkalarının yanına bırakılması, bakımdan kaçınmak amacıyla sık sık kaldığı yerin değiştirilmesi.</a:t>
            </a:r>
          </a:p>
        </p:txBody>
      </p:sp>
      <p:sp>
        <p:nvSpPr>
          <p:cNvPr id="12" name="Rectangle 11"/>
          <p:cNvSpPr/>
          <p:nvPr/>
        </p:nvSpPr>
        <p:spPr>
          <a:xfrm>
            <a:off x="228600" y="4094163"/>
            <a:ext cx="5105400" cy="554037"/>
          </a:xfrm>
          <a:prstGeom prst="rect">
            <a:avLst/>
          </a:prstGeom>
          <a:solidFill>
            <a:schemeClr val="bg1"/>
          </a:solidFill>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solidFill>
                  <a:schemeClr val="tx1"/>
                </a:solidFill>
              </a:rPr>
              <a:t>Uzun süre yalnız bırakılması</a:t>
            </a:r>
          </a:p>
        </p:txBody>
      </p:sp>
      <p:sp>
        <p:nvSpPr>
          <p:cNvPr id="13" name="Rectangle 12"/>
          <p:cNvSpPr/>
          <p:nvPr/>
        </p:nvSpPr>
        <p:spPr>
          <a:xfrm>
            <a:off x="228600" y="4648200"/>
            <a:ext cx="5105400" cy="1016000"/>
          </a:xfrm>
          <a:prstGeom prst="rect">
            <a:avLst/>
          </a:prstGeom>
          <a:solidFill>
            <a:schemeClr val="bg1"/>
          </a:solidFill>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solidFill>
                  <a:schemeClr val="tx1"/>
                </a:solidFill>
              </a:rPr>
              <a:t>Evde tehlikelere karşı korunmaması</a:t>
            </a:r>
          </a:p>
        </p:txBody>
      </p:sp>
      <p:pic>
        <p:nvPicPr>
          <p:cNvPr id="6158" name="Picture 2" descr="D:\Belgelerim\Çalışma Dosyası\SUNU ÇALIŞMA\Cinsel İstismar\Resimler\42-18270468.jpg"/>
          <p:cNvPicPr>
            <a:picLocks noChangeAspect="1" noChangeArrowheads="1"/>
          </p:cNvPicPr>
          <p:nvPr/>
        </p:nvPicPr>
        <p:blipFill>
          <a:blip r:embed="rId2" cstate="print"/>
          <a:srcRect/>
          <a:stretch>
            <a:fillRect/>
          </a:stretch>
        </p:blipFill>
        <p:spPr bwMode="auto">
          <a:xfrm>
            <a:off x="5715000" y="1900238"/>
            <a:ext cx="2895600" cy="4348162"/>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228600" y="1066800"/>
            <a:ext cx="8458200" cy="553998"/>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B) EĞİTİMSEL İHMAL</a:t>
            </a:r>
          </a:p>
        </p:txBody>
      </p:sp>
      <p:sp>
        <p:nvSpPr>
          <p:cNvPr id="6" name="Rectangle 5"/>
          <p:cNvSpPr/>
          <p:nvPr/>
        </p:nvSpPr>
        <p:spPr>
          <a:xfrm>
            <a:off x="228600" y="1828800"/>
            <a:ext cx="4343400" cy="1938338"/>
          </a:xfrm>
          <a:prstGeom prst="rect">
            <a:avLst/>
          </a:prstGeom>
          <a:ln w="76200">
            <a:solidFill>
              <a:srgbClr val="88160A"/>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Okuldan kaçmasını yineleyen çocuklara müdahale de  bulunulmaması.</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9" name="Rectangle 8"/>
          <p:cNvSpPr/>
          <p:nvPr/>
        </p:nvSpPr>
        <p:spPr>
          <a:xfrm>
            <a:off x="228600" y="3733800"/>
            <a:ext cx="4343400" cy="1477963"/>
          </a:xfrm>
          <a:prstGeom prst="rect">
            <a:avLst/>
          </a:prstGeom>
          <a:ln w="76200">
            <a:solidFill>
              <a:srgbClr val="88160A"/>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Çocuğun uygun olan yaşta gitmesi gereken okullara kaydedilmemesi</a:t>
            </a:r>
          </a:p>
        </p:txBody>
      </p:sp>
      <p:sp>
        <p:nvSpPr>
          <p:cNvPr id="14" name="Rectangle 13"/>
          <p:cNvSpPr/>
          <p:nvPr/>
        </p:nvSpPr>
        <p:spPr>
          <a:xfrm>
            <a:off x="228600" y="5334000"/>
            <a:ext cx="8686800" cy="1384995"/>
          </a:xfrm>
          <a:prstGeom prst="rect">
            <a:avLst/>
          </a:prstGeom>
          <a:solidFill>
            <a:schemeClr val="bg1"/>
          </a:solidFill>
          <a:ln w="76200">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2800" b="1" dirty="0">
                <a:solidFill>
                  <a:srgbClr val="88160A"/>
                </a:solidFill>
              </a:rPr>
              <a:t>Çocuğun uzun süre nedensiz olarak okula gönderilmemesi ve öğrenimine uygun olmayan nedenlerle son verilmesi.</a:t>
            </a:r>
          </a:p>
        </p:txBody>
      </p:sp>
      <p:pic>
        <p:nvPicPr>
          <p:cNvPr id="7184" name="Picture 4" descr="D:\Belgelerim\Resimlerim\SUNU RESİMLERİ\YAZISIZ RESİMLER\DERS ÇALIŞMA VE DERSLER\DERS ÇALIŞMA 4\Kopyası IH074727.jpg"/>
          <p:cNvPicPr>
            <a:picLocks noChangeAspect="1" noChangeArrowheads="1"/>
          </p:cNvPicPr>
          <p:nvPr/>
        </p:nvPicPr>
        <p:blipFill>
          <a:blip r:embed="rId2" cstate="print"/>
          <a:srcRect/>
          <a:stretch>
            <a:fillRect/>
          </a:stretch>
        </p:blipFill>
        <p:spPr bwMode="auto">
          <a:xfrm>
            <a:off x="4724400" y="1905000"/>
            <a:ext cx="4152900" cy="29718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2" descr="C:\Users\Ayse\Desktop\ihmal istismar\_cf1.gif"/>
          <p:cNvPicPr>
            <a:picLocks noChangeAspect="1" noChangeArrowheads="1"/>
          </p:cNvPicPr>
          <p:nvPr/>
        </p:nvPicPr>
        <p:blipFill>
          <a:blip r:embed="rId3"/>
          <a:srcRect/>
          <a:stretch>
            <a:fillRect/>
          </a:stretch>
        </p:blipFill>
        <p:spPr bwMode="auto">
          <a:xfrm>
            <a:off x="5286380" y="3857628"/>
            <a:ext cx="3276600" cy="2743200"/>
          </a:xfrm>
          <a:prstGeom prst="rect">
            <a:avLst/>
          </a:prstGeom>
          <a:noFill/>
          <a:ln w="9525">
            <a:noFill/>
            <a:miter lim="800000"/>
            <a:headEnd/>
            <a:tailEnd/>
          </a:ln>
        </p:spPr>
      </p:pic>
      <p:sp>
        <p:nvSpPr>
          <p:cNvPr id="3" name="2 İçerik Yer Tutucusu"/>
          <p:cNvSpPr>
            <a:spLocks noGrp="1"/>
          </p:cNvSpPr>
          <p:nvPr>
            <p:ph sz="quarter" idx="1"/>
          </p:nvPr>
        </p:nvSpPr>
        <p:spPr>
          <a:xfrm>
            <a:off x="285720" y="785794"/>
            <a:ext cx="7239000" cy="4452950"/>
          </a:xfrm>
        </p:spPr>
        <p:txBody>
          <a:bodyPr>
            <a:normAutofit lnSpcReduction="10000"/>
          </a:bodyPr>
          <a:lstStyle/>
          <a:p>
            <a:pPr marL="274320" indent="-274320" eaLnBrk="1" fontAlgn="auto" hangingPunct="1">
              <a:spcAft>
                <a:spcPts val="0"/>
              </a:spcAft>
              <a:buFont typeface="Wingdings"/>
              <a:buNone/>
              <a:defRPr/>
            </a:pPr>
            <a:endParaRPr lang="tr-TR" sz="2000" b="1" dirty="0" smtClean="0">
              <a:solidFill>
                <a:schemeClr val="bg1">
                  <a:lumMod val="25000"/>
                </a:schemeClr>
              </a:solidFill>
              <a:latin typeface="Monotype Corsiva" pitchFamily="66" charset="0"/>
            </a:endParaRPr>
          </a:p>
          <a:p>
            <a:pPr marL="274320" indent="-274320" eaLnBrk="1" fontAlgn="auto" hangingPunct="1">
              <a:spcAft>
                <a:spcPts val="0"/>
              </a:spcAft>
              <a:buFont typeface="Wingdings" pitchFamily="2" charset="2"/>
              <a:buChar char="ü"/>
              <a:defRPr/>
            </a:pPr>
            <a:r>
              <a:rPr lang="tr-TR" sz="6000" b="1" dirty="0" smtClean="0">
                <a:solidFill>
                  <a:schemeClr val="bg1">
                    <a:lumMod val="25000"/>
                  </a:schemeClr>
                </a:solidFill>
                <a:latin typeface="Monotype Corsiva" pitchFamily="66" charset="0"/>
              </a:rPr>
              <a:t>ÇOÇUK HAKLARI</a:t>
            </a:r>
          </a:p>
          <a:p>
            <a:pPr marL="274320" indent="-274320" eaLnBrk="1" fontAlgn="auto" hangingPunct="1">
              <a:spcAft>
                <a:spcPts val="0"/>
              </a:spcAft>
              <a:buFont typeface="Wingdings" pitchFamily="2" charset="2"/>
              <a:buChar char="ü"/>
              <a:defRPr/>
            </a:pPr>
            <a:r>
              <a:rPr lang="tr-TR" sz="6000" b="1" dirty="0" smtClean="0">
                <a:solidFill>
                  <a:schemeClr val="bg1">
                    <a:lumMod val="25000"/>
                  </a:schemeClr>
                </a:solidFill>
                <a:latin typeface="Monotype Corsiva" pitchFamily="66" charset="0"/>
              </a:rPr>
              <a:t>ŞİDDET</a:t>
            </a:r>
          </a:p>
          <a:p>
            <a:pPr marL="274320" indent="-274320" eaLnBrk="1" fontAlgn="auto" hangingPunct="1">
              <a:spcAft>
                <a:spcPts val="0"/>
              </a:spcAft>
              <a:buFont typeface="Wingdings" pitchFamily="2" charset="2"/>
              <a:buChar char="ü"/>
              <a:defRPr/>
            </a:pPr>
            <a:r>
              <a:rPr lang="tr-TR" sz="6000" b="1" dirty="0" smtClean="0">
                <a:solidFill>
                  <a:schemeClr val="bg1">
                    <a:lumMod val="25000"/>
                  </a:schemeClr>
                </a:solidFill>
                <a:latin typeface="Monotype Corsiva" pitchFamily="66" charset="0"/>
              </a:rPr>
              <a:t>İHMAL VE İSTİSMAR</a:t>
            </a:r>
          </a:p>
          <a:p>
            <a:pPr marL="274320" indent="-274320" eaLnBrk="1" fontAlgn="auto" hangingPunct="1">
              <a:spcAft>
                <a:spcPts val="0"/>
              </a:spcAft>
              <a:buFont typeface="Wingdings" pitchFamily="2" charset="2"/>
              <a:buChar char="ü"/>
              <a:defRPr/>
            </a:pPr>
            <a:endParaRPr lang="tr-TR" dirty="0" smtClean="0"/>
          </a:p>
          <a:p>
            <a:pPr marL="274320" indent="-274320" eaLnBrk="1" fontAlgn="auto" hangingPunct="1">
              <a:spcAft>
                <a:spcPts val="0"/>
              </a:spcAft>
              <a:buFont typeface="Wingdings" pitchFamily="2" charset="2"/>
              <a:buChar char="ü"/>
              <a:defRPr/>
            </a:pPr>
            <a:endParaRPr lang="tr-TR" dirty="0"/>
          </a:p>
        </p:txBody>
      </p:sp>
      <p:sp>
        <p:nvSpPr>
          <p:cNvPr id="5" name="4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228600" y="1066800"/>
            <a:ext cx="8458200" cy="553998"/>
          </a:xfrm>
          <a:prstGeom prst="rect">
            <a:avLst/>
          </a:prstGeom>
          <a:solidFill>
            <a:srgbClr val="185010"/>
          </a:solidFill>
          <a:ln>
            <a:solidFill>
              <a:schemeClr val="tx1">
                <a:lumMod val="85000"/>
                <a:lumOff val="15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C) DUYGUSAL İHMAL</a:t>
            </a:r>
          </a:p>
        </p:txBody>
      </p:sp>
      <p:sp>
        <p:nvSpPr>
          <p:cNvPr id="6" name="Rectangle 5"/>
          <p:cNvSpPr/>
          <p:nvPr/>
        </p:nvSpPr>
        <p:spPr>
          <a:xfrm>
            <a:off x="228600" y="1752600"/>
            <a:ext cx="4114800" cy="1477963"/>
          </a:xfrm>
          <a:prstGeom prst="rect">
            <a:avLst/>
          </a:prstGeom>
          <a:ln w="76200">
            <a:solidFill>
              <a:srgbClr val="185010"/>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Anne yada babanın yeterli sevgiyi göstermemesi</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11" name="Rectangle 10"/>
          <p:cNvSpPr/>
          <p:nvPr/>
        </p:nvSpPr>
        <p:spPr>
          <a:xfrm>
            <a:off x="228600" y="3200400"/>
            <a:ext cx="4114800" cy="1477963"/>
          </a:xfrm>
          <a:prstGeom prst="rect">
            <a:avLst/>
          </a:prstGeom>
          <a:ln w="76200">
            <a:solidFill>
              <a:srgbClr val="185010"/>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Çocuğun ruhsal bakımının sağlanmasının reddedilmesi.</a:t>
            </a:r>
          </a:p>
        </p:txBody>
      </p:sp>
      <p:sp>
        <p:nvSpPr>
          <p:cNvPr id="10" name="Rectangle 9"/>
          <p:cNvSpPr/>
          <p:nvPr/>
        </p:nvSpPr>
        <p:spPr>
          <a:xfrm>
            <a:off x="152400" y="5108575"/>
            <a:ext cx="8686800" cy="1292225"/>
          </a:xfrm>
          <a:prstGeom prst="rect">
            <a:avLst/>
          </a:prstGeom>
          <a:ln w="76200">
            <a:solidFill>
              <a:srgbClr val="0D3F15"/>
            </a:solidFill>
          </a:ln>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tr-TR" sz="2600" b="1" dirty="0"/>
              <a:t>Çocuğun alkol yada başka madde kullanmasına izin verilmesi. Eşlerden birinin çocuğu kötüye kullanması, diğerinin izin vermesi.</a:t>
            </a:r>
          </a:p>
        </p:txBody>
      </p:sp>
      <p:pic>
        <p:nvPicPr>
          <p:cNvPr id="8206" name="Picture 3" descr="D:\Belgelerim\Resimlerim\SUNU RESİMLERİ\YAZISIZ RESİMLER\AİLE VE ÇOCUK\BABA VE ÇOCUK\Kopyası 42-15322899.jpg"/>
          <p:cNvPicPr>
            <a:picLocks noChangeAspect="1" noChangeArrowheads="1"/>
          </p:cNvPicPr>
          <p:nvPr/>
        </p:nvPicPr>
        <p:blipFill>
          <a:blip r:embed="rId2" cstate="print"/>
          <a:srcRect/>
          <a:stretch>
            <a:fillRect/>
          </a:stretch>
        </p:blipFill>
        <p:spPr bwMode="auto">
          <a:xfrm>
            <a:off x="4635500" y="1752600"/>
            <a:ext cx="4127500" cy="32004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
            <a:ext cx="8458200" cy="1169551"/>
          </a:xfrm>
          <a:prstGeom prst="rect">
            <a:avLst/>
          </a:prstGeom>
          <a:solidFill>
            <a:schemeClr val="accent2">
              <a:lumMod val="5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tr-TR" sz="3500" b="1" dirty="0"/>
              <a:t>İHMALE UĞRAMIŞ ÇOCUKLARDA  GÖZLEMLENEN DAVRANIŞLAR.</a:t>
            </a:r>
          </a:p>
        </p:txBody>
      </p:sp>
      <p:sp>
        <p:nvSpPr>
          <p:cNvPr id="10" name="Rectangle 9"/>
          <p:cNvSpPr/>
          <p:nvPr/>
        </p:nvSpPr>
        <p:spPr>
          <a:xfrm>
            <a:off x="304800" y="4999038"/>
            <a:ext cx="8382000" cy="1477962"/>
          </a:xfrm>
          <a:prstGeom prst="rect">
            <a:avLst/>
          </a:prstGeom>
          <a:ln w="130175" cmpd="tri">
            <a:solidFill>
              <a:schemeClr val="tx2">
                <a:lumMod val="75000"/>
              </a:schemeClr>
            </a:solidFill>
          </a:ln>
        </p:spPr>
        <p:txBody>
          <a:bodyPr>
            <a:spAutoFit/>
          </a:bodyPr>
          <a:lstStyle/>
          <a:p>
            <a:pPr algn="ctr" fontAlgn="auto">
              <a:spcBef>
                <a:spcPts val="0"/>
              </a:spcBef>
              <a:spcAft>
                <a:spcPts val="0"/>
              </a:spcAft>
              <a:defRPr/>
            </a:pPr>
            <a:r>
              <a:rPr lang="tr-TR" sz="3000" b="1" dirty="0">
                <a:solidFill>
                  <a:schemeClr val="tx1">
                    <a:lumMod val="95000"/>
                    <a:lumOff val="5000"/>
                  </a:schemeClr>
                </a:solidFill>
                <a:latin typeface="+mn-lt"/>
              </a:rPr>
              <a:t>Güvensiz bağlanma davranışı</a:t>
            </a:r>
          </a:p>
          <a:p>
            <a:pPr algn="ctr" fontAlgn="auto">
              <a:spcBef>
                <a:spcPts val="0"/>
              </a:spcBef>
              <a:spcAft>
                <a:spcPts val="0"/>
              </a:spcAft>
              <a:defRPr/>
            </a:pPr>
            <a:r>
              <a:rPr lang="tr-TR" sz="3000" b="1" dirty="0">
                <a:solidFill>
                  <a:schemeClr val="tx1">
                    <a:lumMod val="95000"/>
                    <a:lumOff val="5000"/>
                  </a:schemeClr>
                </a:solidFill>
                <a:latin typeface="+mn-lt"/>
              </a:rPr>
              <a:t>Kolay hayal kırıklığı olma (Früste)</a:t>
            </a:r>
          </a:p>
          <a:p>
            <a:pPr algn="ctr" fontAlgn="auto">
              <a:spcBef>
                <a:spcPts val="0"/>
              </a:spcBef>
              <a:spcAft>
                <a:spcPts val="0"/>
              </a:spcAft>
              <a:defRPr/>
            </a:pPr>
            <a:r>
              <a:rPr lang="tr-TR" sz="3000" b="1" dirty="0">
                <a:solidFill>
                  <a:schemeClr val="tx1">
                    <a:lumMod val="95000"/>
                    <a:lumOff val="5000"/>
                  </a:schemeClr>
                </a:solidFill>
                <a:latin typeface="+mn-lt"/>
              </a:rPr>
              <a:t>Benlik Saygısı düşüklüğü</a:t>
            </a:r>
          </a:p>
        </p:txBody>
      </p:sp>
      <p:pic>
        <p:nvPicPr>
          <p:cNvPr id="9222" name="Picture 4" descr="D:\Belgelerim\Çalışma Dosyası\SUNU ÇALIŞMA\Cinsel İstismar\Resimler\42-17799453.jpg"/>
          <p:cNvPicPr>
            <a:picLocks noChangeAspect="1" noChangeArrowheads="1"/>
          </p:cNvPicPr>
          <p:nvPr/>
        </p:nvPicPr>
        <p:blipFill>
          <a:blip r:embed="rId2" cstate="print"/>
          <a:srcRect/>
          <a:stretch>
            <a:fillRect/>
          </a:stretch>
        </p:blipFill>
        <p:spPr bwMode="auto">
          <a:xfrm>
            <a:off x="4724400" y="1524000"/>
            <a:ext cx="3706813" cy="2971800"/>
          </a:xfrm>
          <a:prstGeom prst="rect">
            <a:avLst/>
          </a:prstGeom>
          <a:noFill/>
          <a:ln w="9525">
            <a:noFill/>
            <a:miter lim="800000"/>
            <a:headEnd/>
            <a:tailEnd/>
          </a:ln>
        </p:spPr>
      </p:pic>
      <p:sp>
        <p:nvSpPr>
          <p:cNvPr id="6" name="Rectangle 5"/>
          <p:cNvSpPr/>
          <p:nvPr/>
        </p:nvSpPr>
        <p:spPr>
          <a:xfrm>
            <a:off x="304800" y="1447800"/>
            <a:ext cx="3886200" cy="3324225"/>
          </a:xfrm>
          <a:prstGeom prst="rect">
            <a:avLst/>
          </a:prstGeom>
          <a:ln w="130175" cmpd="tri">
            <a:solidFill>
              <a:schemeClr val="tx2">
                <a:lumMod val="75000"/>
              </a:schemeClr>
            </a:solidFill>
          </a:ln>
        </p:spPr>
        <p:txBody>
          <a:bodyPr>
            <a:spAutoFit/>
          </a:bodyPr>
          <a:lstStyle/>
          <a:p>
            <a:pPr algn="ctr" fontAlgn="auto">
              <a:spcBef>
                <a:spcPts val="0"/>
              </a:spcBef>
              <a:spcAft>
                <a:spcPts val="0"/>
              </a:spcAft>
              <a:defRPr/>
            </a:pPr>
            <a:r>
              <a:rPr lang="tr-TR" sz="3500" b="1" dirty="0">
                <a:solidFill>
                  <a:schemeClr val="tx1">
                    <a:lumMod val="95000"/>
                    <a:lumOff val="5000"/>
                  </a:schemeClr>
                </a:solidFill>
                <a:latin typeface="+mn-lt"/>
              </a:rPr>
              <a:t>Esnek olamama.</a:t>
            </a:r>
          </a:p>
          <a:p>
            <a:pPr algn="ctr" fontAlgn="auto">
              <a:spcBef>
                <a:spcPts val="0"/>
              </a:spcBef>
              <a:spcAft>
                <a:spcPts val="0"/>
              </a:spcAft>
              <a:defRPr/>
            </a:pPr>
            <a:r>
              <a:rPr lang="tr-TR" sz="3500" b="1" dirty="0">
                <a:solidFill>
                  <a:srgbClr val="C00000"/>
                </a:solidFill>
                <a:latin typeface="+mn-lt"/>
              </a:rPr>
              <a:t>Öğrenime gerekli ilgiyi göstermeme.</a:t>
            </a:r>
          </a:p>
          <a:p>
            <a:pPr algn="ctr" fontAlgn="auto">
              <a:spcBef>
                <a:spcPts val="0"/>
              </a:spcBef>
              <a:spcAft>
                <a:spcPts val="0"/>
              </a:spcAft>
              <a:defRPr/>
            </a:pPr>
            <a:r>
              <a:rPr lang="tr-TR" sz="3500" b="1" dirty="0">
                <a:solidFill>
                  <a:schemeClr val="tx1">
                    <a:lumMod val="95000"/>
                    <a:lumOff val="5000"/>
                  </a:schemeClr>
                </a:solidFill>
                <a:latin typeface="+mn-lt"/>
              </a:rPr>
              <a:t>Dikkat Problemleri.</a:t>
            </a:r>
          </a:p>
          <a:p>
            <a:pPr algn="ctr" fontAlgn="auto">
              <a:spcBef>
                <a:spcPts val="0"/>
              </a:spcBef>
              <a:spcAft>
                <a:spcPts val="0"/>
              </a:spcAft>
              <a:defRPr/>
            </a:pPr>
            <a:r>
              <a:rPr lang="tr-TR" sz="3500" b="1" dirty="0">
                <a:solidFill>
                  <a:srgbClr val="C00000"/>
                </a:solidFill>
                <a:latin typeface="+mn-lt"/>
              </a:rPr>
              <a:t>Sosyal izalasyon.</a:t>
            </a:r>
          </a:p>
          <a:p>
            <a:pPr algn="ctr" fontAlgn="auto">
              <a:spcBef>
                <a:spcPts val="0"/>
              </a:spcBef>
              <a:spcAft>
                <a:spcPts val="0"/>
              </a:spcAft>
              <a:defRPr/>
            </a:pPr>
            <a:r>
              <a:rPr lang="tr-TR" sz="3500" b="1" dirty="0">
                <a:solidFill>
                  <a:schemeClr val="tx1">
                    <a:lumMod val="95000"/>
                    <a:lumOff val="5000"/>
                  </a:schemeClr>
                </a:solidFill>
                <a:latin typeface="+mn-lt"/>
              </a:rPr>
              <a:t>Agresif davranışlar.</a:t>
            </a:r>
          </a:p>
        </p:txBody>
      </p:sp>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6019800" cy="1016000"/>
          </a:xfrm>
          <a:prstGeom prst="rect">
            <a:avLst/>
          </a:prstGeom>
          <a:ln w="158750" cmpd="thickThi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tr-TR" sz="6000" b="1" dirty="0"/>
              <a:t>ÇOCUK İSTİSMARI</a:t>
            </a:r>
          </a:p>
        </p:txBody>
      </p:sp>
      <p:pic>
        <p:nvPicPr>
          <p:cNvPr id="2051" name="Picture 3" descr="D:\Belgelerim\Resimlerim\SUNU RESİMLERİ\YAZISIZ RESİMLER\KAYGI-ŞİDDET-KORKU\ŞİDDET VE KORKU\SS-136-0754.jpg"/>
          <p:cNvPicPr>
            <a:picLocks noChangeAspect="1" noChangeArrowheads="1"/>
          </p:cNvPicPr>
          <p:nvPr/>
        </p:nvPicPr>
        <p:blipFill>
          <a:blip r:embed="rId2" cstate="print"/>
          <a:srcRect/>
          <a:stretch>
            <a:fillRect/>
          </a:stretch>
        </p:blipFill>
        <p:spPr bwMode="auto">
          <a:xfrm>
            <a:off x="304800" y="1600200"/>
            <a:ext cx="7681913" cy="5029200"/>
          </a:xfrm>
          <a:prstGeom prst="rect">
            <a:avLst/>
          </a:prstGeom>
          <a:ln>
            <a:solidFill>
              <a:schemeClr val="tx1">
                <a:lumMod val="95000"/>
                <a:lumOff val="5000"/>
              </a:schemeClr>
            </a:solidFill>
          </a:ln>
          <a:effectLst>
            <a:outerShdw blurRad="190500" algn="tl" rotWithShape="0">
              <a:srgbClr val="000000">
                <a:alpha val="70000"/>
              </a:srgbClr>
            </a:outerShdw>
          </a:effectLst>
        </p:spPr>
      </p:pic>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4343400" cy="5694363"/>
          </a:xfrm>
          <a:prstGeom prst="rect">
            <a:avLst/>
          </a:prstGeom>
          <a:ln w="101600" cmpd="thickThin">
            <a:solidFill>
              <a:schemeClr val="tx2">
                <a:lumMod val="75000"/>
              </a:schemeClr>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tr-TR" sz="2800" b="1" dirty="0"/>
              <a:t>Çocuk istismarı, çocukların başta anne-babaları olmak üzere, kendilerine bakmakla yükümlü kimseler ve diğer yetişkinler tarafından fiziksel,duygual,zihinsel veya cinsel gelişimlerini engelleyen yada bedenen veya ruh sağlığına zarar veren, kaza sonucu olmayan, durumlarla karşıkarşıya bırakılmasıdır.</a:t>
            </a:r>
          </a:p>
        </p:txBody>
      </p:sp>
      <p:sp>
        <p:nvSpPr>
          <p:cNvPr id="3" name="TextBox 2"/>
          <p:cNvSpPr txBox="1"/>
          <p:nvPr/>
        </p:nvSpPr>
        <p:spPr>
          <a:xfrm>
            <a:off x="304800" y="76200"/>
            <a:ext cx="6705600" cy="646113"/>
          </a:xfrm>
          <a:prstGeom prst="rect">
            <a:avLst/>
          </a:prstGeom>
          <a:solidFill>
            <a:schemeClr val="tx1">
              <a:lumMod val="75000"/>
              <a:lumOff val="25000"/>
            </a:schemeClr>
          </a:solidFill>
          <a:ln>
            <a:solidFill>
              <a:schemeClr val="tx1">
                <a:lumMod val="95000"/>
                <a:lumOff val="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3600" b="1" dirty="0">
                <a:solidFill>
                  <a:schemeClr val="bg1"/>
                </a:solidFill>
              </a:rPr>
              <a:t>ÇOCUK İSTİSMARI NE DEMEKTİR ? </a:t>
            </a:r>
          </a:p>
        </p:txBody>
      </p:sp>
      <p:pic>
        <p:nvPicPr>
          <p:cNvPr id="3076" name="Picture 3" descr="C:\Documents and Settings\Administrator\Belgelerim\Resimlerim\picassa\DSC_0109.JPG"/>
          <p:cNvPicPr>
            <a:picLocks noChangeAspect="1" noChangeArrowheads="1"/>
          </p:cNvPicPr>
          <p:nvPr/>
        </p:nvPicPr>
        <p:blipFill>
          <a:blip r:embed="rId2" cstate="print"/>
          <a:srcRect/>
          <a:stretch>
            <a:fillRect/>
          </a:stretch>
        </p:blipFill>
        <p:spPr bwMode="auto">
          <a:xfrm>
            <a:off x="5029200" y="1066800"/>
            <a:ext cx="3571875" cy="533241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cukistismari"/>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52400" y="19050"/>
            <a:ext cx="8991600" cy="6553200"/>
          </a:xfrm>
          <a:noFill/>
        </p:spPr>
      </p:pic>
    </p:spTree>
    <p:extLst>
      <p:ext uri="{BB962C8B-B14F-4D97-AF65-F5344CB8AC3E}">
        <p14:creationId xmlns:p14="http://schemas.microsoft.com/office/powerpoint/2010/main" xmlns="" val="3655144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4419600" cy="707886"/>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FİZİKSEL İSTİSMAR</a:t>
            </a:r>
          </a:p>
        </p:txBody>
      </p:sp>
      <p:sp>
        <p:nvSpPr>
          <p:cNvPr id="3" name="Rectangle 2"/>
          <p:cNvSpPr/>
          <p:nvPr/>
        </p:nvSpPr>
        <p:spPr>
          <a:xfrm>
            <a:off x="381000" y="1371600"/>
            <a:ext cx="3581400" cy="3785652"/>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Bir kaza olmaksızın fiziksel travma yada yaralanmalarla sonuçlanan herhangi bir davranış biçimi olarak tanımlanır.</a:t>
            </a:r>
          </a:p>
          <a:p>
            <a:pPr algn="ctr" fontAlgn="auto">
              <a:spcBef>
                <a:spcPts val="0"/>
              </a:spcBef>
              <a:spcAft>
                <a:spcPts val="0"/>
              </a:spcAft>
              <a:defRPr/>
            </a:pPr>
            <a:r>
              <a:rPr lang="tr-TR" sz="3000" b="1" dirty="0"/>
              <a:t>Ensık rastlanan şekli dayaktır.  </a:t>
            </a:r>
          </a:p>
        </p:txBody>
      </p:sp>
      <p:pic>
        <p:nvPicPr>
          <p:cNvPr id="11272" name="Picture 2" descr="D:\Belgelerim\Çalışma Dosyası\SUNU ÇALIŞMA\Cinsel İstismar\Resimler\SS-027-0104.jpg"/>
          <p:cNvPicPr>
            <a:picLocks noChangeAspect="1" noChangeArrowheads="1"/>
          </p:cNvPicPr>
          <p:nvPr/>
        </p:nvPicPr>
        <p:blipFill>
          <a:blip r:embed="rId2" cstate="print"/>
          <a:srcRect/>
          <a:stretch>
            <a:fillRect/>
          </a:stretch>
        </p:blipFill>
        <p:spPr bwMode="auto">
          <a:xfrm>
            <a:off x="4800600" y="1295400"/>
            <a:ext cx="3970338" cy="4800600"/>
          </a:xfrm>
          <a:prstGeom prst="rect">
            <a:avLst/>
          </a:prstGeom>
          <a:noFill/>
          <a:ln w="9525">
            <a:noFill/>
            <a:miter lim="800000"/>
            <a:headEnd/>
            <a:tailEnd/>
          </a:ln>
        </p:spPr>
      </p:pic>
      <p:sp>
        <p:nvSpPr>
          <p:cNvPr id="8" name="Rectangle 7"/>
          <p:cNvSpPr/>
          <p:nvPr/>
        </p:nvSpPr>
        <p:spPr>
          <a:xfrm>
            <a:off x="381000" y="5943600"/>
            <a:ext cx="3581400" cy="152400"/>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4419600" cy="707886"/>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FİZİKSEL İSTİSMAR</a:t>
            </a:r>
          </a:p>
        </p:txBody>
      </p:sp>
      <p:sp>
        <p:nvSpPr>
          <p:cNvPr id="3" name="Rectangle 2"/>
          <p:cNvSpPr/>
          <p:nvPr/>
        </p:nvSpPr>
        <p:spPr>
          <a:xfrm>
            <a:off x="381000" y="1219200"/>
            <a:ext cx="3733800" cy="4708981"/>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Genelde disiplin ve cezalandırma amacıyla uygulandığı görülmektedir. Özellikle deri, iskelet sistemi ve ya merkezi</a:t>
            </a:r>
          </a:p>
          <a:p>
            <a:pPr algn="ctr" fontAlgn="auto">
              <a:spcBef>
                <a:spcPts val="0"/>
              </a:spcBef>
              <a:spcAft>
                <a:spcPts val="0"/>
              </a:spcAft>
              <a:defRPr/>
            </a:pPr>
            <a:r>
              <a:rPr lang="tr-TR" sz="3000" b="1" dirty="0"/>
              <a:t>sinir sistemi etkilenir. Diğer </a:t>
            </a:r>
            <a:r>
              <a:rPr lang="tr-TR" sz="3000" b="1" dirty="0" smtClean="0"/>
              <a:t>organlarda büyük oranda zarar görebilir.  </a:t>
            </a:r>
            <a:endParaRPr lang="tr-TR" sz="3000" b="1" dirty="0"/>
          </a:p>
        </p:txBody>
      </p:sp>
      <p:pic>
        <p:nvPicPr>
          <p:cNvPr id="12296" name="Picture 2" descr="D:\Belgelerim\Çalışma Dosyası\SUNU ÇALIŞMA\Cinsel İstismar\Resimler\SS-027-0101.jpg"/>
          <p:cNvPicPr>
            <a:picLocks noChangeAspect="1" noChangeArrowheads="1"/>
          </p:cNvPicPr>
          <p:nvPr/>
        </p:nvPicPr>
        <p:blipFill>
          <a:blip r:embed="rId2" cstate="print"/>
          <a:srcRect/>
          <a:stretch>
            <a:fillRect/>
          </a:stretch>
        </p:blipFill>
        <p:spPr bwMode="auto">
          <a:xfrm>
            <a:off x="4800600" y="1219200"/>
            <a:ext cx="3714750" cy="5105400"/>
          </a:xfrm>
          <a:prstGeom prst="rect">
            <a:avLst/>
          </a:prstGeom>
          <a:noFill/>
          <a:ln w="9525">
            <a:noFill/>
            <a:miter lim="800000"/>
            <a:headEnd/>
            <a:tailEnd/>
          </a:ln>
        </p:spPr>
      </p:pic>
      <p:sp>
        <p:nvSpPr>
          <p:cNvPr id="5" name="Rectangle 4"/>
          <p:cNvSpPr/>
          <p:nvPr/>
        </p:nvSpPr>
        <p:spPr>
          <a:xfrm>
            <a:off x="381000" y="6248400"/>
            <a:ext cx="3733800" cy="152400"/>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4800" y="609600"/>
            <a:ext cx="8458200" cy="5562600"/>
          </a:xfrm>
        </p:spPr>
        <p:txBody>
          <a:bodyPr>
            <a:normAutofit fontScale="85000" lnSpcReduction="20000"/>
          </a:bodyPr>
          <a:lstStyle/>
          <a:p>
            <a:pPr marL="274320" indent="-274320">
              <a:spcAft>
                <a:spcPts val="0"/>
              </a:spcAft>
              <a:buFont typeface="Wingdings"/>
              <a:buChar char=""/>
              <a:defRPr/>
            </a:pPr>
            <a:r>
              <a:rPr lang="tr-TR" sz="4700" b="1" dirty="0" smtClean="0">
                <a:solidFill>
                  <a:schemeClr val="accent1">
                    <a:lumMod val="75000"/>
                  </a:schemeClr>
                </a:solidFill>
              </a:rPr>
              <a:t>BELİRTİLERİ: </a:t>
            </a:r>
          </a:p>
          <a:p>
            <a:pPr marL="274320" indent="-274320">
              <a:spcAft>
                <a:spcPts val="0"/>
              </a:spcAft>
              <a:buFont typeface="Wingdings"/>
              <a:buChar char=""/>
              <a:defRPr/>
            </a:pPr>
            <a:r>
              <a:rPr lang="tr-TR" dirty="0" smtClean="0">
                <a:solidFill>
                  <a:schemeClr val="accent1">
                    <a:lumMod val="75000"/>
                  </a:schemeClr>
                </a:solidFill>
              </a:rPr>
              <a:t>Sıklıkla açıklanamayan yara, kesik,yanıklar, morluklar vb.</a:t>
            </a:r>
          </a:p>
          <a:p>
            <a:pPr marL="274320" indent="-274320">
              <a:spcAft>
                <a:spcPts val="0"/>
              </a:spcAft>
              <a:buFont typeface="Wingdings"/>
              <a:buChar char=""/>
              <a:defRPr/>
            </a:pPr>
            <a:r>
              <a:rPr lang="tr-TR" dirty="0" smtClean="0">
                <a:solidFill>
                  <a:schemeClr val="accent1">
                    <a:lumMod val="75000"/>
                  </a:schemeClr>
                </a:solidFill>
              </a:rPr>
              <a:t>Sürekli tetikte olma, dikkatli olma (Kötü bir şeyin olmasını bekleme )</a:t>
            </a:r>
          </a:p>
          <a:p>
            <a:pPr marL="274320" indent="-274320">
              <a:spcAft>
                <a:spcPts val="0"/>
              </a:spcAft>
              <a:buFont typeface="Wingdings"/>
              <a:buChar char=""/>
              <a:defRPr/>
            </a:pPr>
            <a:r>
              <a:rPr lang="tr-TR" dirty="0" smtClean="0">
                <a:solidFill>
                  <a:schemeClr val="accent1">
                    <a:lumMod val="75000"/>
                  </a:schemeClr>
                </a:solidFill>
              </a:rPr>
              <a:t>Yaralanmaların normal kaza bölgelerinde olmaması</a:t>
            </a:r>
          </a:p>
          <a:p>
            <a:pPr marL="274320" indent="-274320">
              <a:spcAft>
                <a:spcPts val="0"/>
              </a:spcAft>
              <a:buFont typeface="Wingdings"/>
              <a:buChar char=""/>
              <a:defRPr/>
            </a:pPr>
            <a:r>
              <a:rPr lang="tr-TR" dirty="0" smtClean="0">
                <a:solidFill>
                  <a:schemeClr val="accent1">
                    <a:lumMod val="75000"/>
                  </a:schemeClr>
                </a:solidFill>
              </a:rPr>
              <a:t>Yaralarda kemer , el izi veya sigara izinin olması</a:t>
            </a:r>
          </a:p>
          <a:p>
            <a:pPr marL="274320" indent="-274320">
              <a:spcAft>
                <a:spcPts val="0"/>
              </a:spcAft>
              <a:buFont typeface="Wingdings"/>
              <a:buChar char=""/>
              <a:defRPr/>
            </a:pPr>
            <a:r>
              <a:rPr lang="tr-TR" dirty="0" smtClean="0">
                <a:solidFill>
                  <a:schemeClr val="accent1">
                    <a:lumMod val="75000"/>
                  </a:schemeClr>
                </a:solidFill>
              </a:rPr>
              <a:t>Başkaların normal fiziksel dokunmalarından (öğretmenin sırtını sıvazlaması vb.) ani şekilde kaçma veya tepki verme</a:t>
            </a:r>
          </a:p>
          <a:p>
            <a:pPr marL="274320" indent="-274320">
              <a:spcAft>
                <a:spcPts val="0"/>
              </a:spcAft>
              <a:buFont typeface="Wingdings"/>
              <a:buChar char=""/>
              <a:defRPr/>
            </a:pPr>
            <a:r>
              <a:rPr lang="tr-TR" dirty="0" smtClean="0">
                <a:solidFill>
                  <a:schemeClr val="accent1">
                    <a:lumMod val="75000"/>
                  </a:schemeClr>
                </a:solidFill>
              </a:rPr>
              <a:t>Eve gitme korkusu, eve gitmek istememe (veya okula vb.)</a:t>
            </a:r>
          </a:p>
          <a:p>
            <a:pPr marL="274320" indent="-274320">
              <a:spcAft>
                <a:spcPts val="0"/>
              </a:spcAft>
              <a:buFont typeface="Wingdings"/>
              <a:buChar char=""/>
              <a:defRPr/>
            </a:pPr>
            <a:r>
              <a:rPr lang="tr-TR" dirty="0" smtClean="0">
                <a:solidFill>
                  <a:schemeClr val="accent1">
                    <a:lumMod val="75000"/>
                  </a:schemeClr>
                </a:solidFill>
              </a:rPr>
              <a:t>Yaralarını gizlemek için mevsime ve ortama uygun olmayan kıyafetler seçme</a:t>
            </a:r>
          </a:p>
          <a:p>
            <a:pPr marL="274320" indent="-274320">
              <a:spcAft>
                <a:spcPts val="0"/>
              </a:spcAft>
              <a:buFont typeface="Wingdings"/>
              <a:buChar char=""/>
              <a:defRPr/>
            </a:pPr>
            <a:r>
              <a:rPr lang="tr-TR" dirty="0" smtClean="0">
                <a:solidFill>
                  <a:schemeClr val="accent1">
                    <a:lumMod val="75000"/>
                  </a:schemeClr>
                </a:solidFill>
              </a:rPr>
              <a:t>Fiziksel İstismara işaret edecek yaralanma bölgeleri : boyun, yüz, sırt, kalça, bacakların üst ve arka kısımları, cinsel bölge.</a:t>
            </a:r>
          </a:p>
          <a:p>
            <a:pPr marL="274320" indent="-274320" fontAlgn="auto">
              <a:spcAft>
                <a:spcPts val="0"/>
              </a:spcAft>
              <a:buFont typeface="Wingdings"/>
              <a:buChar char=""/>
              <a:defRPr/>
            </a:pPr>
            <a:endParaRPr lang="tr-TR" dirty="0">
              <a:solidFill>
                <a:schemeClr val="accent1">
                  <a:lumMod val="75000"/>
                </a:schemeClr>
              </a:solidFill>
            </a:endParaRPr>
          </a:p>
        </p:txBody>
      </p:sp>
    </p:spTree>
    <p:extLst>
      <p:ext uri="{BB962C8B-B14F-4D97-AF65-F5344CB8AC3E}">
        <p14:creationId xmlns:p14="http://schemas.microsoft.com/office/powerpoint/2010/main" xmlns="" val="155890576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7010400" cy="707886"/>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FİZİKSEL İSTİSMAR BULGULARI</a:t>
            </a:r>
          </a:p>
        </p:txBody>
      </p:sp>
      <p:sp>
        <p:nvSpPr>
          <p:cNvPr id="4" name="TextBox 3"/>
          <p:cNvSpPr txBox="1"/>
          <p:nvPr/>
        </p:nvSpPr>
        <p:spPr>
          <a:xfrm>
            <a:off x="457200" y="1219200"/>
            <a:ext cx="7239000" cy="1616075"/>
          </a:xfrm>
          <a:prstGeom prst="rect">
            <a:avLst/>
          </a:prstGeom>
          <a:noFill/>
          <a:ln w="133350" cmpd="thickThin">
            <a:solidFill>
              <a:schemeClr val="tx2">
                <a:lumMod val="75000"/>
              </a:schemeClr>
            </a:solidFill>
          </a:ln>
        </p:spPr>
        <p:txBody>
          <a:bodyPr>
            <a:spAutoFit/>
          </a:bodyPr>
          <a:lstStyle/>
          <a:p>
            <a:pPr fontAlgn="auto">
              <a:spcBef>
                <a:spcPts val="0"/>
              </a:spcBef>
              <a:spcAft>
                <a:spcPts val="0"/>
              </a:spcAft>
              <a:defRPr/>
            </a:pPr>
            <a:r>
              <a:rPr lang="tr-TR" sz="3300" b="1" dirty="0">
                <a:latin typeface="+mn-lt"/>
              </a:rPr>
              <a:t>Çocuk aşırı derecede hassas yada tam tersi duyarsızdır. </a:t>
            </a:r>
            <a:r>
              <a:rPr lang="tr-TR" sz="3300" b="1" dirty="0">
                <a:solidFill>
                  <a:srgbClr val="C00000"/>
                </a:solidFill>
                <a:latin typeface="+mn-lt"/>
              </a:rPr>
              <a:t>Ağrılı uyaranlara karşı daha fazla duyarlı değildir.</a:t>
            </a:r>
            <a:endParaRPr lang="tr-TR" sz="3300" dirty="0">
              <a:solidFill>
                <a:srgbClr val="C00000"/>
              </a:solidFill>
              <a:latin typeface="+mn-lt"/>
            </a:endParaRPr>
          </a:p>
        </p:txBody>
      </p:sp>
      <p:sp>
        <p:nvSpPr>
          <p:cNvPr id="5" name="TextBox 4"/>
          <p:cNvSpPr txBox="1"/>
          <p:nvPr/>
        </p:nvSpPr>
        <p:spPr>
          <a:xfrm>
            <a:off x="381000" y="3352800"/>
            <a:ext cx="7391400" cy="2124075"/>
          </a:xfrm>
          <a:prstGeom prst="rect">
            <a:avLst/>
          </a:prstGeom>
          <a:noFill/>
          <a:ln w="133350" cmpd="thickThin">
            <a:solidFill>
              <a:schemeClr val="tx2">
                <a:lumMod val="75000"/>
              </a:schemeClr>
            </a:solidFill>
          </a:ln>
        </p:spPr>
        <p:txBody>
          <a:bodyPr>
            <a:spAutoFit/>
          </a:bodyPr>
          <a:lstStyle/>
          <a:p>
            <a:pPr fontAlgn="auto">
              <a:spcBef>
                <a:spcPts val="0"/>
              </a:spcBef>
              <a:spcAft>
                <a:spcPts val="0"/>
              </a:spcAft>
              <a:defRPr/>
            </a:pPr>
            <a:r>
              <a:rPr lang="tr-TR" sz="3300" b="1" dirty="0">
                <a:latin typeface="+mn-lt"/>
              </a:rPr>
              <a:t>Çeşitli şekillerde saklanmaya çalışılan yaralar bulunur. </a:t>
            </a:r>
            <a:r>
              <a:rPr lang="tr-TR" sz="3300" b="1" dirty="0">
                <a:solidFill>
                  <a:srgbClr val="C00000"/>
                </a:solidFill>
                <a:latin typeface="+mn-lt"/>
              </a:rPr>
              <a:t>Değişik türde yanık ve kesik belirtileri bulunur. Morarmalar, şiddet izleri.</a:t>
            </a:r>
          </a:p>
        </p:txBody>
      </p:sp>
    </p:spTree>
  </p:cSld>
  <p:clrMapOvr>
    <a:masterClrMapping/>
  </p:clrMapOvr>
  <p:transition spd="slow">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58914"/>
            <a:ext cx="4724400" cy="707886"/>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DUYGUSAL İSTİSMAR</a:t>
            </a:r>
          </a:p>
        </p:txBody>
      </p:sp>
      <p:sp>
        <p:nvSpPr>
          <p:cNvPr id="6" name="Rectangle 5"/>
          <p:cNvSpPr/>
          <p:nvPr/>
        </p:nvSpPr>
        <p:spPr>
          <a:xfrm>
            <a:off x="304800" y="1416308"/>
            <a:ext cx="3962400" cy="4832092"/>
          </a:xfrm>
          <a:prstGeom prst="rect">
            <a:avLst/>
          </a:prstGeom>
          <a:solidFill>
            <a:srgbClr val="0D364B"/>
          </a:solidFill>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tr-TR" sz="2800" b="1" dirty="0"/>
              <a:t>Duygusal istismar kişiye duygusal yada ruhsal sağlığını tehlikeye atacak derecede ağır sözlü tehditler yapılması, alay edilmesi yada küçük düşürücü</a:t>
            </a:r>
          </a:p>
          <a:p>
            <a:pPr algn="ctr" fontAlgn="auto">
              <a:spcBef>
                <a:spcPts val="0"/>
              </a:spcBef>
              <a:spcAft>
                <a:spcPts val="0"/>
              </a:spcAft>
              <a:defRPr/>
            </a:pPr>
            <a:r>
              <a:rPr lang="tr-TR" sz="2800" b="1" dirty="0"/>
              <a:t>yorumlarda bulunulması, eleştirilmesi, aşağılanması olarak tanımlanabilir.</a:t>
            </a:r>
          </a:p>
        </p:txBody>
      </p:sp>
      <p:pic>
        <p:nvPicPr>
          <p:cNvPr id="15368" name="Picture 2" descr="D:\Belgelerim\Resimlerim\SUNU RESİMLERİ\YAZISIZ RESİMLER\AİLE VE ÇOCUK\ÇOCUK RESİMLERİ\42-15210544.jpg"/>
          <p:cNvPicPr>
            <a:picLocks noChangeAspect="1" noChangeArrowheads="1"/>
          </p:cNvPicPr>
          <p:nvPr/>
        </p:nvPicPr>
        <p:blipFill>
          <a:blip r:embed="rId2" cstate="print"/>
          <a:srcRect/>
          <a:stretch>
            <a:fillRect/>
          </a:stretch>
        </p:blipFill>
        <p:spPr bwMode="auto">
          <a:xfrm>
            <a:off x="4495800" y="1447800"/>
            <a:ext cx="4267200" cy="4267200"/>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hber\Desktop\ÇOCUK HAKLARI\1451525_732569103437677_1345695455_n.jpg"/>
          <p:cNvPicPr>
            <a:picLocks noGrp="1" noChangeAspect="1" noChangeArrowheads="1"/>
          </p:cNvPicPr>
          <p:nvPr>
            <p:ph idx="1"/>
          </p:nvPr>
        </p:nvPicPr>
        <p:blipFill>
          <a:blip r:embed="rId2"/>
          <a:srcRect/>
          <a:stretch>
            <a:fillRect/>
          </a:stretch>
        </p:blipFill>
        <p:spPr bwMode="auto">
          <a:xfrm>
            <a:off x="0" y="0"/>
            <a:ext cx="9001155" cy="685800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66800"/>
            <a:ext cx="3810000" cy="4401205"/>
          </a:xfrm>
          <a:prstGeom prst="rect">
            <a:avLst/>
          </a:prstGeom>
          <a:solidFill>
            <a:srgbClr val="0D364B"/>
          </a:solidFill>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tr-TR" sz="2800" b="1" dirty="0"/>
              <a:t>Sistemli bir şekilde çocuğun aşağılaması yada görmezlikten gelinmesi gibi.  Onun sağlıklı duygusal gelişimini ve benlik saygısını ciddi biçimde etkileyen davranış kalıpları </a:t>
            </a:r>
          </a:p>
          <a:p>
            <a:pPr algn="ctr" fontAlgn="auto">
              <a:spcBef>
                <a:spcPts val="0"/>
              </a:spcBef>
              <a:spcAft>
                <a:spcPts val="0"/>
              </a:spcAft>
              <a:defRPr/>
            </a:pPr>
            <a:r>
              <a:rPr lang="tr-TR" sz="2800" b="1" dirty="0"/>
              <a:t>olarak tanımlanır. </a:t>
            </a:r>
          </a:p>
        </p:txBody>
      </p:sp>
      <p:sp>
        <p:nvSpPr>
          <p:cNvPr id="5" name="Rectangle 4"/>
          <p:cNvSpPr/>
          <p:nvPr/>
        </p:nvSpPr>
        <p:spPr>
          <a:xfrm>
            <a:off x="304800" y="206514"/>
            <a:ext cx="4724400" cy="707886"/>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DUYGUSAL İSTİSMAR</a:t>
            </a:r>
          </a:p>
        </p:txBody>
      </p:sp>
      <p:sp>
        <p:nvSpPr>
          <p:cNvPr id="6" name="Rectangle 5"/>
          <p:cNvSpPr/>
          <p:nvPr/>
        </p:nvSpPr>
        <p:spPr>
          <a:xfrm>
            <a:off x="4343400" y="1066800"/>
            <a:ext cx="4495800" cy="1815882"/>
          </a:xfrm>
          <a:prstGeom prst="rect">
            <a:avLst/>
          </a:prstGeom>
          <a:solidFill>
            <a:srgbClr val="0D364B"/>
          </a:solidFill>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tr-TR" sz="2800" b="1" dirty="0"/>
              <a:t>Duygusal istismar değişik yollardan olabildiği gibi sınılarının çizilmesi göreceli olarak güçtür.</a:t>
            </a:r>
          </a:p>
        </p:txBody>
      </p:sp>
      <p:pic>
        <p:nvPicPr>
          <p:cNvPr id="14347" name="Picture 4" descr="D:\Belgelerim\Resimlerim\SUNU RESİMLERİ\YAZISIZ RESİMLER\AİLE VE ÇOCUK\ÇOCUK RESİMLERİ\Kopyası ÇOCUK56.jpg"/>
          <p:cNvPicPr>
            <a:picLocks noChangeAspect="1" noChangeArrowheads="1"/>
          </p:cNvPicPr>
          <p:nvPr/>
        </p:nvPicPr>
        <p:blipFill>
          <a:blip r:embed="rId2" cstate="print"/>
          <a:srcRect/>
          <a:stretch>
            <a:fillRect/>
          </a:stretch>
        </p:blipFill>
        <p:spPr bwMode="auto">
          <a:xfrm>
            <a:off x="4419600" y="3124200"/>
            <a:ext cx="4419600" cy="2941638"/>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06514"/>
            <a:ext cx="4724400" cy="707886"/>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DUYGUSAL İSTİSMAR</a:t>
            </a:r>
          </a:p>
        </p:txBody>
      </p:sp>
      <p:sp>
        <p:nvSpPr>
          <p:cNvPr id="3" name="Rectangle 2"/>
          <p:cNvSpPr/>
          <p:nvPr/>
        </p:nvSpPr>
        <p:spPr>
          <a:xfrm>
            <a:off x="304800" y="1066800"/>
            <a:ext cx="4800600" cy="3108543"/>
          </a:xfrm>
          <a:prstGeom prst="rect">
            <a:avLst/>
          </a:prstGeom>
          <a:solidFill>
            <a:srgbClr val="0D364B"/>
          </a:solidFill>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tr-TR" sz="2800" b="1" dirty="0"/>
              <a:t>Çocuğu her konuda suçlayarak günah keçisi haline getirme,   Diğer taciz türleri ile tehdit etme,  Genel olarak reddedici ve düşmanca tavır,  Katı biçimde cezalandırma,</a:t>
            </a:r>
          </a:p>
        </p:txBody>
      </p:sp>
      <p:sp>
        <p:nvSpPr>
          <p:cNvPr id="4" name="Rectangle 3"/>
          <p:cNvSpPr/>
          <p:nvPr/>
        </p:nvSpPr>
        <p:spPr>
          <a:xfrm>
            <a:off x="304800" y="4419600"/>
            <a:ext cx="7696200" cy="1816100"/>
          </a:xfrm>
          <a:prstGeom prst="rect">
            <a:avLst/>
          </a:prstGeom>
          <a:solidFill>
            <a:srgbClr val="0D364B"/>
          </a:solidFill>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tr-TR" sz="2800" b="1" dirty="0">
                <a:solidFill>
                  <a:schemeClr val="bg1"/>
                </a:solidFill>
              </a:rPr>
              <a:t>Çocuğun davranışlarının yaratıcılığını kısıtlayacak biçimde aşırı derecede denetlenmesi ya  da kendi tercihleri dışında seçimlere zorlanması da duygusal taciz çerçevesinde sayılabilir. </a:t>
            </a:r>
          </a:p>
        </p:txBody>
      </p:sp>
      <p:pic>
        <p:nvPicPr>
          <p:cNvPr id="16393" name="Picture 2" descr="C:\Documents and Settings\Administrator\Belgelerim\Resimlerim\Kopyası resim19.jpg"/>
          <p:cNvPicPr>
            <a:picLocks noChangeAspect="1" noChangeArrowheads="1"/>
          </p:cNvPicPr>
          <p:nvPr/>
        </p:nvPicPr>
        <p:blipFill>
          <a:blip r:embed="rId2" cstate="print"/>
          <a:srcRect/>
          <a:stretch>
            <a:fillRect/>
          </a:stretch>
        </p:blipFill>
        <p:spPr bwMode="auto">
          <a:xfrm>
            <a:off x="5638800" y="990600"/>
            <a:ext cx="2914650" cy="3124200"/>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6514"/>
            <a:ext cx="5791200" cy="707886"/>
          </a:xfrm>
          <a:prstGeom prst="rect">
            <a:avLst/>
          </a:prstGeom>
          <a:solidFill>
            <a:srgbClr val="0D364B"/>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CİNSEL İSTİSMAR (TACİZ)</a:t>
            </a:r>
          </a:p>
        </p:txBody>
      </p:sp>
      <p:sp>
        <p:nvSpPr>
          <p:cNvPr id="17413" name="Rectangle 2"/>
          <p:cNvSpPr>
            <a:spLocks noChangeArrowheads="1"/>
          </p:cNvSpPr>
          <p:nvPr/>
        </p:nvSpPr>
        <p:spPr bwMode="auto">
          <a:xfrm>
            <a:off x="457200" y="1219200"/>
            <a:ext cx="3810000" cy="3540125"/>
          </a:xfrm>
          <a:prstGeom prst="rect">
            <a:avLst/>
          </a:prstGeom>
          <a:noFill/>
          <a:ln w="114300" cmpd="thinThick">
            <a:solidFill>
              <a:srgbClr val="8E0000"/>
            </a:solidFill>
            <a:miter lim="800000"/>
            <a:headEnd/>
            <a:tailEnd/>
          </a:ln>
        </p:spPr>
        <p:txBody>
          <a:bodyPr>
            <a:spAutoFit/>
          </a:bodyPr>
          <a:lstStyle/>
          <a:p>
            <a:pPr algn="ctr"/>
            <a:r>
              <a:rPr lang="tr-TR" sz="2800" b="1">
                <a:latin typeface="Calibri" pitchFamily="34" charset="0"/>
              </a:rPr>
              <a:t>Çocuğun bir erişkinin cinsel gereksinim ya da isteklerinin doyumu için cinsel nesne olarak </a:t>
            </a:r>
            <a:r>
              <a:rPr lang="tr-TR" sz="2800" b="1">
                <a:solidFill>
                  <a:srgbClr val="000099"/>
                </a:solidFill>
                <a:latin typeface="Calibri" pitchFamily="34" charset="0"/>
              </a:rPr>
              <a:t>kullanılması ya da kullanılmasına göz </a:t>
            </a:r>
            <a:r>
              <a:rPr lang="tr-TR" sz="2800" b="1">
                <a:latin typeface="Calibri" pitchFamily="34" charset="0"/>
              </a:rPr>
              <a:t>yumulması  şeklinde tanımlanmaktadır.</a:t>
            </a:r>
          </a:p>
        </p:txBody>
      </p:sp>
      <p:pic>
        <p:nvPicPr>
          <p:cNvPr id="17414" name="Picture 3" descr="D:\Belgelerim\Çalışma Dosyası\SUNU ÇALIŞMA\Cinsel İstismar\42-17124168.jpg"/>
          <p:cNvPicPr>
            <a:picLocks noChangeAspect="1" noChangeArrowheads="1"/>
          </p:cNvPicPr>
          <p:nvPr/>
        </p:nvPicPr>
        <p:blipFill>
          <a:blip r:embed="rId2" cstate="print"/>
          <a:srcRect/>
          <a:stretch>
            <a:fillRect/>
          </a:stretch>
        </p:blipFill>
        <p:spPr bwMode="auto">
          <a:xfrm>
            <a:off x="5334000" y="1219200"/>
            <a:ext cx="3276600" cy="49053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6514"/>
            <a:ext cx="5562600" cy="1169551"/>
          </a:xfrm>
          <a:prstGeom prst="rect">
            <a:avLst/>
          </a:prstGeom>
          <a:solidFill>
            <a:srgbClr val="0D364B"/>
          </a:solidFill>
          <a:ln>
            <a:solidFill>
              <a:srgbClr val="0D364B"/>
            </a:solidFill>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3500" b="1" dirty="0"/>
              <a:t>1. DOKUNMA OLMAKSIZIN YAPILAN İSTİSMAR</a:t>
            </a:r>
          </a:p>
        </p:txBody>
      </p:sp>
      <p:sp>
        <p:nvSpPr>
          <p:cNvPr id="18437" name="Rectangle 2"/>
          <p:cNvSpPr>
            <a:spLocks noChangeArrowheads="1"/>
          </p:cNvSpPr>
          <p:nvPr/>
        </p:nvSpPr>
        <p:spPr bwMode="auto">
          <a:xfrm>
            <a:off x="304800" y="1676400"/>
            <a:ext cx="5257800" cy="4832350"/>
          </a:xfrm>
          <a:prstGeom prst="rect">
            <a:avLst/>
          </a:prstGeom>
          <a:noFill/>
          <a:ln w="114300" cmpd="thinThick">
            <a:solidFill>
              <a:srgbClr val="8E0000"/>
            </a:solidFill>
            <a:miter lim="800000"/>
            <a:headEnd/>
            <a:tailEnd/>
          </a:ln>
        </p:spPr>
        <p:txBody>
          <a:bodyPr>
            <a:spAutoFit/>
          </a:bodyPr>
          <a:lstStyle/>
          <a:p>
            <a:r>
              <a:rPr lang="tr-TR" sz="2800" b="1">
                <a:solidFill>
                  <a:srgbClr val="000099"/>
                </a:solidFill>
                <a:latin typeface="Calibri" pitchFamily="34" charset="0"/>
              </a:rPr>
              <a:t>Cinsel konularda konuşup,çocuğu şaşırtmak onda korku, bunalım, huzursuzluk yaratmak bu kapsamda ele alınmaktadır. </a:t>
            </a:r>
            <a:r>
              <a:rPr lang="tr-TR" sz="2800" b="1">
                <a:latin typeface="Calibri" pitchFamily="34" charset="0"/>
              </a:rPr>
              <a:t>Açık saçık telefon konuşmaları, teşhirciler, röntgenciler doğrudan bir tehlike oluşturmasalar da yarattıkları korku ve huzursuzluklarla çocuğa zarar vererek  onu istismar etmiş olmaktadırlar. </a:t>
            </a:r>
          </a:p>
        </p:txBody>
      </p:sp>
      <p:pic>
        <p:nvPicPr>
          <p:cNvPr id="18438" name="Picture 3" descr="D:\Belgelerim\Resimlerim\SUNU RESİMLERİ\YAZISIZ RESİMLER\KAYGI-ŞİDDET-KORKU\KAYGI\42-18428043.jpg"/>
          <p:cNvPicPr>
            <a:picLocks noChangeAspect="1" noChangeArrowheads="1"/>
          </p:cNvPicPr>
          <p:nvPr/>
        </p:nvPicPr>
        <p:blipFill>
          <a:blip r:embed="rId2" cstate="print"/>
          <a:srcRect/>
          <a:stretch>
            <a:fillRect/>
          </a:stretch>
        </p:blipFill>
        <p:spPr bwMode="auto">
          <a:xfrm>
            <a:off x="5794375" y="1676400"/>
            <a:ext cx="3044825" cy="4572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6514"/>
            <a:ext cx="5562600" cy="1169551"/>
          </a:xfrm>
          <a:prstGeom prst="rect">
            <a:avLst/>
          </a:prstGeom>
          <a:solidFill>
            <a:srgbClr val="0D364B"/>
          </a:solidFill>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3500" b="1" dirty="0"/>
              <a:t>2. DOKUNMANIN OLDUĞU CİNSEL İSTİSMAR</a:t>
            </a:r>
          </a:p>
        </p:txBody>
      </p:sp>
      <p:sp>
        <p:nvSpPr>
          <p:cNvPr id="19461" name="Rectangle 2"/>
          <p:cNvSpPr>
            <a:spLocks noChangeArrowheads="1"/>
          </p:cNvSpPr>
          <p:nvPr/>
        </p:nvSpPr>
        <p:spPr bwMode="auto">
          <a:xfrm>
            <a:off x="304800" y="1676400"/>
            <a:ext cx="3200400" cy="4400550"/>
          </a:xfrm>
          <a:prstGeom prst="rect">
            <a:avLst/>
          </a:prstGeom>
          <a:noFill/>
          <a:ln w="114300" cmpd="thinThick">
            <a:solidFill>
              <a:srgbClr val="8E0000"/>
            </a:solidFill>
            <a:miter lim="800000"/>
            <a:headEnd/>
            <a:tailEnd/>
          </a:ln>
        </p:spPr>
        <p:txBody>
          <a:bodyPr>
            <a:spAutoFit/>
          </a:bodyPr>
          <a:lstStyle/>
          <a:p>
            <a:r>
              <a:rPr lang="tr-TR" sz="2800" b="1">
                <a:latin typeface="Calibri" pitchFamily="34" charset="0"/>
              </a:rPr>
              <a:t>Dokunarak yapılan cinsel istismarda genellikle bir yetişkinin bir çocuğun vücuduna cinsel amaçlı dokunması söz konusudur. </a:t>
            </a:r>
            <a:r>
              <a:rPr lang="tr-TR" sz="2800" b="1">
                <a:solidFill>
                  <a:srgbClr val="000099"/>
                </a:solidFill>
                <a:latin typeface="Calibri" pitchFamily="34" charset="0"/>
              </a:rPr>
              <a:t>Çocuğu cinsel amaçla doğrudan kullanma</a:t>
            </a:r>
            <a:r>
              <a:rPr lang="tr-TR" sz="2800" b="1">
                <a:latin typeface="Calibri" pitchFamily="34" charset="0"/>
              </a:rPr>
              <a:t>.</a:t>
            </a:r>
          </a:p>
        </p:txBody>
      </p:sp>
      <p:pic>
        <p:nvPicPr>
          <p:cNvPr id="19462" name="Picture 5" descr="C:\Documents and Settings\Administrator\Desktop\Kopyası dokunma.jpg"/>
          <p:cNvPicPr>
            <a:picLocks noChangeAspect="1" noChangeArrowheads="1"/>
          </p:cNvPicPr>
          <p:nvPr/>
        </p:nvPicPr>
        <p:blipFill>
          <a:blip r:embed="rId2" cstate="print"/>
          <a:srcRect/>
          <a:stretch>
            <a:fillRect/>
          </a:stretch>
        </p:blipFill>
        <p:spPr bwMode="auto">
          <a:xfrm>
            <a:off x="4419600" y="1808163"/>
            <a:ext cx="4108450" cy="4135437"/>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6514"/>
            <a:ext cx="5562600" cy="1169551"/>
          </a:xfrm>
          <a:prstGeom prst="rect">
            <a:avLst/>
          </a:prstGeom>
          <a:solidFill>
            <a:srgbClr val="0D364B"/>
          </a:solidFill>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3500" b="1" dirty="0"/>
              <a:t>3. ŞİDDET KULLANARAK YAPILAN İSTİSMAR</a:t>
            </a:r>
          </a:p>
        </p:txBody>
      </p:sp>
      <p:sp>
        <p:nvSpPr>
          <p:cNvPr id="20485" name="Rectangle 2"/>
          <p:cNvSpPr>
            <a:spLocks noChangeArrowheads="1"/>
          </p:cNvSpPr>
          <p:nvPr/>
        </p:nvSpPr>
        <p:spPr bwMode="auto">
          <a:xfrm>
            <a:off x="304800" y="1676400"/>
            <a:ext cx="5257800" cy="4832350"/>
          </a:xfrm>
          <a:prstGeom prst="rect">
            <a:avLst/>
          </a:prstGeom>
          <a:noFill/>
          <a:ln w="114300" cmpd="thinThick">
            <a:solidFill>
              <a:srgbClr val="8E0000"/>
            </a:solidFill>
            <a:miter lim="800000"/>
            <a:headEnd/>
            <a:tailEnd/>
          </a:ln>
        </p:spPr>
        <p:txBody>
          <a:bodyPr>
            <a:spAutoFit/>
          </a:bodyPr>
          <a:lstStyle/>
          <a:p>
            <a:r>
              <a:rPr lang="tr-TR" sz="2800" b="1">
                <a:latin typeface="Calibri" pitchFamily="34" charset="0"/>
              </a:rPr>
              <a:t>Şiddet kullanılarak cinsel amaçla çocuğa dokunulduğunda üçüncü grup cinsel istismar söz konusu olmaktadır.Şiddet kullanılarak yapılan istismar içinde ırza geçme öldürmede yer almaktadır. Çocukta yaşam boyu sürebilecek ve tedavi gerektirecek bir zedelenme oluşturmakta ve hemen müdahele gerektirmektedir.</a:t>
            </a:r>
          </a:p>
        </p:txBody>
      </p:sp>
      <p:pic>
        <p:nvPicPr>
          <p:cNvPr id="20486" name="Picture 3" descr="D:\Belgelerim\Resimlerim\SUNU RESİMLERİ\YAZISIZ RESİMLER\CLİPARTLAR\delete.png"/>
          <p:cNvPicPr>
            <a:picLocks noChangeAspect="1" noChangeArrowheads="1"/>
          </p:cNvPicPr>
          <p:nvPr/>
        </p:nvPicPr>
        <p:blipFill>
          <a:blip r:embed="rId2" cstate="print"/>
          <a:srcRect/>
          <a:stretch>
            <a:fillRect/>
          </a:stretch>
        </p:blipFill>
        <p:spPr bwMode="auto">
          <a:xfrm>
            <a:off x="5791200" y="2209800"/>
            <a:ext cx="3276600" cy="3276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7086600" cy="1477328"/>
          </a:xfrm>
          <a:prstGeom prst="rect">
            <a:avLst/>
          </a:prstGeom>
          <a:solidFill>
            <a:srgbClr val="0D364B"/>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500" b="1" dirty="0"/>
              <a:t>CİNSEL İSTİSMAR İLE İLGİLİ DOĞRULAR VE YANLIŞLAR</a:t>
            </a:r>
          </a:p>
        </p:txBody>
      </p:sp>
      <p:sp>
        <p:nvSpPr>
          <p:cNvPr id="3" name="TextBox 2"/>
          <p:cNvSpPr txBox="1"/>
          <p:nvPr/>
        </p:nvSpPr>
        <p:spPr>
          <a:xfrm>
            <a:off x="2209800" y="1981200"/>
            <a:ext cx="4800600" cy="1169551"/>
          </a:xfrm>
          <a:prstGeom prst="rect">
            <a:avLst/>
          </a:prstGeom>
          <a:noFill/>
          <a:ln w="38100">
            <a:solidFill>
              <a:schemeClr val="tx2">
                <a:lumMod val="50000"/>
              </a:schemeClr>
            </a:solidFill>
          </a:ln>
        </p:spPr>
        <p:txBody>
          <a:bodyPr>
            <a:spAutoFit/>
          </a:bodyPr>
          <a:lstStyle/>
          <a:p>
            <a:pPr algn="ctr" fontAlgn="auto">
              <a:spcBef>
                <a:spcPts val="0"/>
              </a:spcBef>
              <a:spcAft>
                <a:spcPts val="0"/>
              </a:spcAft>
              <a:defRPr/>
            </a:pPr>
            <a:r>
              <a:rPr lang="tr-TR" sz="7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NELERDİR ?</a:t>
            </a:r>
          </a:p>
        </p:txBody>
      </p:sp>
      <p:pic>
        <p:nvPicPr>
          <p:cNvPr id="21510" name="Picture 2" descr="D:\Belgelerim\Resimlerim\SUNU RESİMLERİ\Kopyası 42-15315693.jpg"/>
          <p:cNvPicPr>
            <a:picLocks noChangeAspect="1" noChangeArrowheads="1"/>
          </p:cNvPicPr>
          <p:nvPr/>
        </p:nvPicPr>
        <p:blipFill>
          <a:blip r:embed="rId2" cstate="print"/>
          <a:srcRect/>
          <a:stretch>
            <a:fillRect/>
          </a:stretch>
        </p:blipFill>
        <p:spPr bwMode="auto">
          <a:xfrm>
            <a:off x="2743200" y="3200400"/>
            <a:ext cx="3454400" cy="351155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28600" y="381000"/>
            <a:ext cx="65532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a:solidFill>
                  <a:schemeClr val="tx1"/>
                </a:solidFill>
                <a:cs typeface="Times New Roman" pitchFamily="18" charset="0"/>
              </a:rPr>
              <a:t>Çocuğu istismar eden kişi her zaman yabancı biridir. </a:t>
            </a:r>
            <a:r>
              <a:rPr lang="tr-TR" sz="2800" b="1">
                <a:solidFill>
                  <a:srgbClr val="FF0000"/>
                </a:solidFill>
                <a:cs typeface="Times New Roman" pitchFamily="18" charset="0"/>
              </a:rPr>
              <a:t>YANLIŞ</a:t>
            </a:r>
          </a:p>
        </p:txBody>
      </p:sp>
      <p:sp>
        <p:nvSpPr>
          <p:cNvPr id="3" name="Rectangle 2"/>
          <p:cNvSpPr/>
          <p:nvPr/>
        </p:nvSpPr>
        <p:spPr>
          <a:xfrm>
            <a:off x="228600" y="5092700"/>
            <a:ext cx="6553200" cy="1384300"/>
          </a:xfrm>
          <a:prstGeom prst="rect">
            <a:avLst/>
          </a:prstGeom>
          <a:ln w="57150">
            <a:solidFill>
              <a:srgbClr val="0D3F15"/>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2800" b="1" dirty="0" err="1" smtClean="0"/>
              <a:t>Sosyo</a:t>
            </a:r>
            <a:r>
              <a:rPr lang="tr-TR" sz="2800" b="1" dirty="0" smtClean="0"/>
              <a:t>-ekonomik </a:t>
            </a:r>
            <a:r>
              <a:rPr lang="tr-TR" sz="2800" b="1" dirty="0"/>
              <a:t>ve eğitim düzeyi iyi ailelerde de istismar olabilir.</a:t>
            </a:r>
          </a:p>
          <a:p>
            <a:pPr fontAlgn="auto">
              <a:spcBef>
                <a:spcPts val="0"/>
              </a:spcBef>
              <a:spcAft>
                <a:spcPts val="0"/>
              </a:spcAft>
              <a:defRPr/>
            </a:pPr>
            <a:r>
              <a:rPr lang="tr-TR" sz="2800" b="1" dirty="0">
                <a:solidFill>
                  <a:srgbClr val="0000CC"/>
                </a:solidFill>
              </a:rPr>
              <a:t>DOĞRU  </a:t>
            </a:r>
          </a:p>
        </p:txBody>
      </p:sp>
      <p:sp>
        <p:nvSpPr>
          <p:cNvPr id="4" name="Rectangle 1"/>
          <p:cNvSpPr>
            <a:spLocks noChangeArrowheads="1"/>
          </p:cNvSpPr>
          <p:nvPr/>
        </p:nvSpPr>
        <p:spPr bwMode="auto">
          <a:xfrm>
            <a:off x="228600" y="1865313"/>
            <a:ext cx="6553200" cy="954087"/>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a:solidFill>
                  <a:schemeClr val="tx1"/>
                </a:solidFill>
                <a:cs typeface="Times New Roman" pitchFamily="18" charset="0"/>
              </a:rPr>
              <a:t>Aile içinden, o çocuğu tanıyan bir kişi  olabilir. </a:t>
            </a:r>
            <a:r>
              <a:rPr lang="tr-TR" sz="2800" b="1">
                <a:solidFill>
                  <a:srgbClr val="0000CC"/>
                </a:solidFill>
                <a:cs typeface="Times New Roman" pitchFamily="18" charset="0"/>
              </a:rPr>
              <a:t>DOĞRU</a:t>
            </a:r>
            <a:endParaRPr lang="tr-TR" sz="2800" b="1">
              <a:solidFill>
                <a:srgbClr val="0000CC"/>
              </a:solidFill>
            </a:endParaRPr>
          </a:p>
        </p:txBody>
      </p:sp>
      <p:sp>
        <p:nvSpPr>
          <p:cNvPr id="5" name="Rectangle 4"/>
          <p:cNvSpPr/>
          <p:nvPr/>
        </p:nvSpPr>
        <p:spPr>
          <a:xfrm>
            <a:off x="228600" y="3492500"/>
            <a:ext cx="6553200" cy="1384300"/>
          </a:xfrm>
          <a:prstGeom prst="rect">
            <a:avLst/>
          </a:prstGeom>
          <a:ln w="57150">
            <a:solidFill>
              <a:srgbClr val="0D3F15"/>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2800" b="1" dirty="0"/>
              <a:t>Hangi anne- babanın istismar yapıp yapmadığını bilmek mümkündür .</a:t>
            </a:r>
          </a:p>
          <a:p>
            <a:pPr fontAlgn="auto">
              <a:spcBef>
                <a:spcPts val="0"/>
              </a:spcBef>
              <a:spcAft>
                <a:spcPts val="0"/>
              </a:spcAft>
              <a:defRPr/>
            </a:pPr>
            <a:r>
              <a:rPr lang="tr-TR" sz="2800" b="1" dirty="0">
                <a:solidFill>
                  <a:srgbClr val="FF0000"/>
                </a:solidFill>
              </a:rPr>
              <a:t>YANLIŞ</a:t>
            </a:r>
          </a:p>
        </p:txBody>
      </p:sp>
      <p:pic>
        <p:nvPicPr>
          <p:cNvPr id="22534" name="Picture 2" descr="D:\Belgelerim\Çalışma Dosyası\SUNU ÇALIŞMA\Cinsel İstismar\button-red.png"/>
          <p:cNvPicPr>
            <a:picLocks noChangeAspect="1" noChangeArrowheads="1"/>
          </p:cNvPicPr>
          <p:nvPr/>
        </p:nvPicPr>
        <p:blipFill>
          <a:blip r:embed="rId2" cstate="print"/>
          <a:srcRect/>
          <a:stretch>
            <a:fillRect/>
          </a:stretch>
        </p:blipFill>
        <p:spPr bwMode="auto">
          <a:xfrm>
            <a:off x="7315200" y="228600"/>
            <a:ext cx="1219200" cy="1219200"/>
          </a:xfrm>
          <a:prstGeom prst="rect">
            <a:avLst/>
          </a:prstGeom>
          <a:noFill/>
          <a:ln w="9525">
            <a:noFill/>
            <a:miter lim="800000"/>
            <a:headEnd/>
            <a:tailEnd/>
          </a:ln>
        </p:spPr>
      </p:pic>
      <p:pic>
        <p:nvPicPr>
          <p:cNvPr id="22535" name="Picture 3" descr="D:\Belgelerim\Çalışma Dosyası\SUNU ÇALIŞMA\Cinsel İstismar\button-red.png"/>
          <p:cNvPicPr>
            <a:picLocks noChangeAspect="1" noChangeArrowheads="1"/>
          </p:cNvPicPr>
          <p:nvPr/>
        </p:nvPicPr>
        <p:blipFill>
          <a:blip r:embed="rId2" cstate="print"/>
          <a:srcRect/>
          <a:stretch>
            <a:fillRect/>
          </a:stretch>
        </p:blipFill>
        <p:spPr bwMode="auto">
          <a:xfrm>
            <a:off x="7315200" y="3581400"/>
            <a:ext cx="1219200" cy="1219200"/>
          </a:xfrm>
          <a:prstGeom prst="rect">
            <a:avLst/>
          </a:prstGeom>
          <a:noFill/>
          <a:ln w="9525">
            <a:noFill/>
            <a:miter lim="800000"/>
            <a:headEnd/>
            <a:tailEnd/>
          </a:ln>
        </p:spPr>
      </p:pic>
      <p:pic>
        <p:nvPicPr>
          <p:cNvPr id="22536" name="Picture 4" descr="D:\Belgelerim\Çalışma Dosyası\SUNU ÇALIŞMA\Cinsel İstismar\button-blue.png"/>
          <p:cNvPicPr>
            <a:picLocks noChangeAspect="1" noChangeArrowheads="1"/>
          </p:cNvPicPr>
          <p:nvPr/>
        </p:nvPicPr>
        <p:blipFill>
          <a:blip r:embed="rId3" cstate="print"/>
          <a:srcRect/>
          <a:stretch>
            <a:fillRect/>
          </a:stretch>
        </p:blipFill>
        <p:spPr bwMode="auto">
          <a:xfrm>
            <a:off x="7315200" y="1828800"/>
            <a:ext cx="1219200" cy="1219200"/>
          </a:xfrm>
          <a:prstGeom prst="rect">
            <a:avLst/>
          </a:prstGeom>
          <a:noFill/>
          <a:ln w="9525">
            <a:noFill/>
            <a:miter lim="800000"/>
            <a:headEnd/>
            <a:tailEnd/>
          </a:ln>
        </p:spPr>
      </p:pic>
      <p:pic>
        <p:nvPicPr>
          <p:cNvPr id="22537" name="Picture 5" descr="D:\Belgelerim\Çalışma Dosyası\SUNU ÇALIŞMA\Cinsel İstismar\button-blue.png"/>
          <p:cNvPicPr>
            <a:picLocks noChangeAspect="1" noChangeArrowheads="1"/>
          </p:cNvPicPr>
          <p:nvPr/>
        </p:nvPicPr>
        <p:blipFill>
          <a:blip r:embed="rId3" cstate="print"/>
          <a:srcRect/>
          <a:stretch>
            <a:fillRect/>
          </a:stretch>
        </p:blipFill>
        <p:spPr bwMode="auto">
          <a:xfrm>
            <a:off x="7315200" y="5181600"/>
            <a:ext cx="1219200" cy="1219200"/>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28600" y="457200"/>
            <a:ext cx="6553200" cy="523875"/>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defRPr/>
            </a:pPr>
            <a:r>
              <a:rPr lang="tr-TR" sz="2800" b="1" dirty="0"/>
              <a:t>Her istismar çok zararlı değildir. </a:t>
            </a:r>
            <a:r>
              <a:rPr lang="tr-TR" sz="2800" b="1" dirty="0">
                <a:solidFill>
                  <a:srgbClr val="FF0000"/>
                </a:solidFill>
              </a:rPr>
              <a:t>YANLIŞ</a:t>
            </a:r>
            <a:endParaRPr lang="tr-TR" sz="2800" b="1" dirty="0">
              <a:solidFill>
                <a:srgbClr val="FF0000"/>
              </a:solidFill>
              <a:ea typeface="Times New Roman" pitchFamily="18" charset="0"/>
            </a:endParaRPr>
          </a:p>
        </p:txBody>
      </p:sp>
      <p:sp>
        <p:nvSpPr>
          <p:cNvPr id="4098" name="Rectangle 2"/>
          <p:cNvSpPr>
            <a:spLocks noChangeArrowheads="1"/>
          </p:cNvSpPr>
          <p:nvPr/>
        </p:nvSpPr>
        <p:spPr bwMode="auto">
          <a:xfrm>
            <a:off x="228600" y="3962400"/>
            <a:ext cx="66294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dirty="0">
                <a:solidFill>
                  <a:schemeClr val="tx1"/>
                </a:solidFill>
                <a:cs typeface="Times New Roman" pitchFamily="18" charset="0"/>
              </a:rPr>
              <a:t>Çocuğuna istismar uygulayan anne- baba çocuğunu sevmiyordur. </a:t>
            </a:r>
            <a:r>
              <a:rPr lang="tr-TR" sz="2800" b="1" dirty="0">
                <a:solidFill>
                  <a:srgbClr val="FF0000"/>
                </a:solidFill>
                <a:cs typeface="Times New Roman" pitchFamily="18" charset="0"/>
              </a:rPr>
              <a:t>YANLIŞ</a:t>
            </a:r>
          </a:p>
        </p:txBody>
      </p:sp>
      <p:sp>
        <p:nvSpPr>
          <p:cNvPr id="4" name="Rectangle 2"/>
          <p:cNvSpPr>
            <a:spLocks noChangeArrowheads="1"/>
          </p:cNvSpPr>
          <p:nvPr/>
        </p:nvSpPr>
        <p:spPr bwMode="auto">
          <a:xfrm>
            <a:off x="228600" y="5446713"/>
            <a:ext cx="6553200" cy="954107"/>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dirty="0" smtClean="0">
                <a:solidFill>
                  <a:schemeClr val="tx1"/>
                </a:solidFill>
                <a:cs typeface="Times New Roman" pitchFamily="18" charset="0"/>
              </a:rPr>
              <a:t>Çocuğunu seven anne babalarda istismar edebilir.  </a:t>
            </a:r>
            <a:r>
              <a:rPr lang="tr-TR" sz="2800" b="1" dirty="0">
                <a:solidFill>
                  <a:srgbClr val="0000CC"/>
                </a:solidFill>
                <a:cs typeface="Times New Roman" pitchFamily="18" charset="0"/>
              </a:rPr>
              <a:t>DOĞRU</a:t>
            </a:r>
            <a:endParaRPr lang="tr-TR" sz="2800" b="1" dirty="0">
              <a:solidFill>
                <a:srgbClr val="0000CC"/>
              </a:solidFill>
            </a:endParaRPr>
          </a:p>
        </p:txBody>
      </p:sp>
      <p:sp>
        <p:nvSpPr>
          <p:cNvPr id="5" name="Rectangle 1"/>
          <p:cNvSpPr>
            <a:spLocks noChangeArrowheads="1"/>
          </p:cNvSpPr>
          <p:nvPr/>
        </p:nvSpPr>
        <p:spPr bwMode="auto">
          <a:xfrm>
            <a:off x="228600" y="1676400"/>
            <a:ext cx="65532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a:solidFill>
                  <a:schemeClr val="tx1"/>
                </a:solidFill>
                <a:cs typeface="Times New Roman" pitchFamily="18" charset="0"/>
              </a:rPr>
              <a:t>Bu nedenle de  istismar vakalarının tedavisi önemlidir. </a:t>
            </a:r>
            <a:r>
              <a:rPr lang="tr-TR" sz="2800" b="1">
                <a:solidFill>
                  <a:srgbClr val="0000CC"/>
                </a:solidFill>
                <a:cs typeface="Times New Roman" pitchFamily="18" charset="0"/>
              </a:rPr>
              <a:t>DOĞRU</a:t>
            </a:r>
            <a:endParaRPr lang="tr-TR" sz="2800" b="1">
              <a:solidFill>
                <a:srgbClr val="0000CC"/>
              </a:solidFill>
            </a:endParaRPr>
          </a:p>
        </p:txBody>
      </p:sp>
      <p:pic>
        <p:nvPicPr>
          <p:cNvPr id="23558" name="Picture 2" descr="D:\Belgelerim\Çalışma Dosyası\SUNU ÇALIŞMA\Cinsel İstismar\button-red.png"/>
          <p:cNvPicPr>
            <a:picLocks noChangeAspect="1" noChangeArrowheads="1"/>
          </p:cNvPicPr>
          <p:nvPr/>
        </p:nvPicPr>
        <p:blipFill>
          <a:blip r:embed="rId2" cstate="print"/>
          <a:srcRect/>
          <a:stretch>
            <a:fillRect/>
          </a:stretch>
        </p:blipFill>
        <p:spPr bwMode="auto">
          <a:xfrm>
            <a:off x="7086600" y="152400"/>
            <a:ext cx="1219200" cy="1219200"/>
          </a:xfrm>
          <a:prstGeom prst="rect">
            <a:avLst/>
          </a:prstGeom>
          <a:noFill/>
          <a:ln w="9525">
            <a:noFill/>
            <a:miter lim="800000"/>
            <a:headEnd/>
            <a:tailEnd/>
          </a:ln>
        </p:spPr>
      </p:pic>
      <p:pic>
        <p:nvPicPr>
          <p:cNvPr id="23559" name="Picture 3" descr="D:\Belgelerim\Çalışma Dosyası\SUNU ÇALIŞMA\Cinsel İstismar\button-red.png"/>
          <p:cNvPicPr>
            <a:picLocks noChangeAspect="1" noChangeArrowheads="1"/>
          </p:cNvPicPr>
          <p:nvPr/>
        </p:nvPicPr>
        <p:blipFill>
          <a:blip r:embed="rId2" cstate="print"/>
          <a:srcRect/>
          <a:stretch>
            <a:fillRect/>
          </a:stretch>
        </p:blipFill>
        <p:spPr bwMode="auto">
          <a:xfrm>
            <a:off x="7086600" y="3810000"/>
            <a:ext cx="1219200" cy="1219200"/>
          </a:xfrm>
          <a:prstGeom prst="rect">
            <a:avLst/>
          </a:prstGeom>
          <a:noFill/>
          <a:ln w="9525">
            <a:noFill/>
            <a:miter lim="800000"/>
            <a:headEnd/>
            <a:tailEnd/>
          </a:ln>
        </p:spPr>
      </p:pic>
      <p:pic>
        <p:nvPicPr>
          <p:cNvPr id="23560" name="Picture 4" descr="D:\Belgelerim\Çalışma Dosyası\SUNU ÇALIŞMA\Cinsel İstismar\button-blue.png"/>
          <p:cNvPicPr>
            <a:picLocks noChangeAspect="1" noChangeArrowheads="1"/>
          </p:cNvPicPr>
          <p:nvPr/>
        </p:nvPicPr>
        <p:blipFill>
          <a:blip r:embed="rId3" cstate="print"/>
          <a:srcRect/>
          <a:stretch>
            <a:fillRect/>
          </a:stretch>
        </p:blipFill>
        <p:spPr bwMode="auto">
          <a:xfrm>
            <a:off x="7086600" y="5334000"/>
            <a:ext cx="1219200" cy="1219200"/>
          </a:xfrm>
          <a:prstGeom prst="rect">
            <a:avLst/>
          </a:prstGeom>
          <a:noFill/>
          <a:ln w="9525">
            <a:noFill/>
            <a:miter lim="800000"/>
            <a:headEnd/>
            <a:tailEnd/>
          </a:ln>
        </p:spPr>
      </p:pic>
      <p:pic>
        <p:nvPicPr>
          <p:cNvPr id="23561" name="Picture 5" descr="D:\Belgelerim\Çalışma Dosyası\SUNU ÇALIŞMA\Cinsel İstismar\button-blue.png"/>
          <p:cNvPicPr>
            <a:picLocks noChangeAspect="1" noChangeArrowheads="1"/>
          </p:cNvPicPr>
          <p:nvPr/>
        </p:nvPicPr>
        <p:blipFill>
          <a:blip r:embed="rId3" cstate="print"/>
          <a:srcRect/>
          <a:stretch>
            <a:fillRect/>
          </a:stretch>
        </p:blipFill>
        <p:spPr bwMode="auto">
          <a:xfrm>
            <a:off x="7086600" y="1600200"/>
            <a:ext cx="1219200" cy="1219200"/>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81000" y="520700"/>
            <a:ext cx="5953125" cy="5222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wrap="none" anchor="ctr">
            <a:spAutoFit/>
          </a:bodyPr>
          <a:lstStyle/>
          <a:p>
            <a:pPr algn="just"/>
            <a:r>
              <a:rPr lang="tr-TR" sz="2800" b="1">
                <a:solidFill>
                  <a:schemeClr val="tx1"/>
                </a:solidFill>
                <a:cs typeface="Times New Roman" pitchFamily="18" charset="0"/>
              </a:rPr>
              <a:t>Tüm istismar edenler erkektir . </a:t>
            </a:r>
            <a:r>
              <a:rPr lang="tr-TR" sz="2800" b="1">
                <a:solidFill>
                  <a:srgbClr val="FF0000"/>
                </a:solidFill>
                <a:cs typeface="Times New Roman" pitchFamily="18" charset="0"/>
              </a:rPr>
              <a:t>YANLIŞ</a:t>
            </a:r>
          </a:p>
        </p:txBody>
      </p:sp>
      <p:sp>
        <p:nvSpPr>
          <p:cNvPr id="3074" name="Rectangle 2"/>
          <p:cNvSpPr>
            <a:spLocks noChangeArrowheads="1"/>
          </p:cNvSpPr>
          <p:nvPr/>
        </p:nvSpPr>
        <p:spPr bwMode="auto">
          <a:xfrm>
            <a:off x="381000" y="3770313"/>
            <a:ext cx="5943600" cy="954087"/>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a:r>
              <a:rPr lang="tr-TR" sz="2800" b="1">
                <a:solidFill>
                  <a:schemeClr val="tx1"/>
                </a:solidFill>
                <a:cs typeface="Times New Roman" pitchFamily="18" charset="0"/>
              </a:rPr>
              <a:t>Sadece kız çocukları cinsel istismara uğrar. </a:t>
            </a:r>
            <a:r>
              <a:rPr lang="tr-TR" sz="2800" b="1">
                <a:solidFill>
                  <a:srgbClr val="FF0000"/>
                </a:solidFill>
                <a:cs typeface="Times New Roman" pitchFamily="18" charset="0"/>
              </a:rPr>
              <a:t>YANLIŞ</a:t>
            </a:r>
          </a:p>
        </p:txBody>
      </p:sp>
      <p:sp>
        <p:nvSpPr>
          <p:cNvPr id="4" name="Rectangle 1"/>
          <p:cNvSpPr>
            <a:spLocks noChangeArrowheads="1"/>
          </p:cNvSpPr>
          <p:nvPr/>
        </p:nvSpPr>
        <p:spPr bwMode="auto">
          <a:xfrm>
            <a:off x="381000" y="1990725"/>
            <a:ext cx="5943600" cy="523875"/>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eaLnBrk="0" hangingPunct="0"/>
            <a:r>
              <a:rPr lang="tr-TR" sz="2800" b="1">
                <a:solidFill>
                  <a:schemeClr val="tx1"/>
                </a:solidFill>
                <a:cs typeface="Times New Roman" pitchFamily="18" charset="0"/>
              </a:rPr>
              <a:t>Kadınlar da istismar edebilir. </a:t>
            </a:r>
            <a:r>
              <a:rPr lang="tr-TR" sz="2800" b="1">
                <a:solidFill>
                  <a:srgbClr val="0000CC"/>
                </a:solidFill>
                <a:cs typeface="Times New Roman" pitchFamily="18" charset="0"/>
              </a:rPr>
              <a:t>DOĞRU</a:t>
            </a:r>
            <a:endParaRPr lang="tr-TR" sz="2800" b="1">
              <a:solidFill>
                <a:srgbClr val="0000CC"/>
              </a:solidFill>
            </a:endParaRPr>
          </a:p>
        </p:txBody>
      </p:sp>
      <p:pic>
        <p:nvPicPr>
          <p:cNvPr id="24581" name="Picture 2" descr="D:\Belgelerim\Çalışma Dosyası\SUNU ÇALIŞMA\Cinsel İstismar\button-red.png"/>
          <p:cNvPicPr>
            <a:picLocks noChangeAspect="1" noChangeArrowheads="1"/>
          </p:cNvPicPr>
          <p:nvPr/>
        </p:nvPicPr>
        <p:blipFill>
          <a:blip r:embed="rId2" cstate="print"/>
          <a:srcRect/>
          <a:stretch>
            <a:fillRect/>
          </a:stretch>
        </p:blipFill>
        <p:spPr bwMode="auto">
          <a:xfrm>
            <a:off x="6934200" y="152400"/>
            <a:ext cx="1219200" cy="1219200"/>
          </a:xfrm>
          <a:prstGeom prst="rect">
            <a:avLst/>
          </a:prstGeom>
          <a:noFill/>
          <a:ln w="9525">
            <a:noFill/>
            <a:miter lim="800000"/>
            <a:headEnd/>
            <a:tailEnd/>
          </a:ln>
        </p:spPr>
      </p:pic>
      <p:pic>
        <p:nvPicPr>
          <p:cNvPr id="24582" name="Picture 3" descr="D:\Belgelerim\Çalışma Dosyası\SUNU ÇALIŞMA\Cinsel İstismar\button-blue.png"/>
          <p:cNvPicPr>
            <a:picLocks noChangeAspect="1" noChangeArrowheads="1"/>
          </p:cNvPicPr>
          <p:nvPr/>
        </p:nvPicPr>
        <p:blipFill>
          <a:blip r:embed="rId3" cstate="print"/>
          <a:srcRect/>
          <a:stretch>
            <a:fillRect/>
          </a:stretch>
        </p:blipFill>
        <p:spPr bwMode="auto">
          <a:xfrm>
            <a:off x="7010400" y="1676400"/>
            <a:ext cx="1219200" cy="1219200"/>
          </a:xfrm>
          <a:prstGeom prst="rect">
            <a:avLst/>
          </a:prstGeom>
          <a:noFill/>
          <a:ln w="9525">
            <a:noFill/>
            <a:miter lim="800000"/>
            <a:headEnd/>
            <a:tailEnd/>
          </a:ln>
        </p:spPr>
      </p:pic>
      <p:sp>
        <p:nvSpPr>
          <p:cNvPr id="7" name="Rectangle 2"/>
          <p:cNvSpPr>
            <a:spLocks noChangeArrowheads="1"/>
          </p:cNvSpPr>
          <p:nvPr/>
        </p:nvSpPr>
        <p:spPr bwMode="auto">
          <a:xfrm>
            <a:off x="381000" y="5257800"/>
            <a:ext cx="59436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eaLnBrk="0" hangingPunct="0"/>
            <a:r>
              <a:rPr lang="tr-TR" sz="2800" b="1">
                <a:solidFill>
                  <a:schemeClr val="tx1"/>
                </a:solidFill>
                <a:cs typeface="Times New Roman" pitchFamily="18" charset="0"/>
              </a:rPr>
              <a:t>Erkek çocuklar da cinsel istismara uğrar.  </a:t>
            </a:r>
            <a:r>
              <a:rPr lang="tr-TR" sz="2800" b="1">
                <a:solidFill>
                  <a:srgbClr val="0000CC"/>
                </a:solidFill>
                <a:cs typeface="Times New Roman" pitchFamily="18" charset="0"/>
              </a:rPr>
              <a:t>DOĞRU</a:t>
            </a:r>
            <a:endParaRPr lang="tr-TR" sz="2800" b="1">
              <a:solidFill>
                <a:srgbClr val="0000CC"/>
              </a:solidFill>
            </a:endParaRPr>
          </a:p>
        </p:txBody>
      </p:sp>
      <p:pic>
        <p:nvPicPr>
          <p:cNvPr id="24584" name="Picture 2" descr="D:\Belgelerim\Çalışma Dosyası\SUNU ÇALIŞMA\Cinsel İstismar\button-red.png"/>
          <p:cNvPicPr>
            <a:picLocks noChangeAspect="1" noChangeArrowheads="1"/>
          </p:cNvPicPr>
          <p:nvPr/>
        </p:nvPicPr>
        <p:blipFill>
          <a:blip r:embed="rId2" cstate="print"/>
          <a:srcRect/>
          <a:stretch>
            <a:fillRect/>
          </a:stretch>
        </p:blipFill>
        <p:spPr bwMode="auto">
          <a:xfrm>
            <a:off x="6934200" y="3581400"/>
            <a:ext cx="1219200" cy="1219200"/>
          </a:xfrm>
          <a:prstGeom prst="rect">
            <a:avLst/>
          </a:prstGeom>
          <a:noFill/>
          <a:ln w="9525">
            <a:noFill/>
            <a:miter lim="800000"/>
            <a:headEnd/>
            <a:tailEnd/>
          </a:ln>
        </p:spPr>
      </p:pic>
      <p:pic>
        <p:nvPicPr>
          <p:cNvPr id="24585" name="Picture 3" descr="D:\Belgelerim\Çalışma Dosyası\SUNU ÇALIŞMA\Cinsel İstismar\button-blue.png"/>
          <p:cNvPicPr>
            <a:picLocks noChangeAspect="1" noChangeArrowheads="1"/>
          </p:cNvPicPr>
          <p:nvPr/>
        </p:nvPicPr>
        <p:blipFill>
          <a:blip r:embed="rId3" cstate="print"/>
          <a:srcRect/>
          <a:stretch>
            <a:fillRect/>
          </a:stretch>
        </p:blipFill>
        <p:spPr bwMode="auto">
          <a:xfrm>
            <a:off x="7010400" y="5181600"/>
            <a:ext cx="1219200" cy="1219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hber\Desktop\ÇOCUK HAKLARI\cocuk-haklari-afis.png"/>
          <p:cNvPicPr>
            <a:picLocks noGrp="1" noChangeAspect="1" noChangeArrowheads="1"/>
          </p:cNvPicPr>
          <p:nvPr>
            <p:ph idx="1"/>
          </p:nvPr>
        </p:nvPicPr>
        <p:blipFill>
          <a:blip r:embed="rId2" cstate="print"/>
          <a:srcRect/>
          <a:stretch>
            <a:fillRect/>
          </a:stretch>
        </p:blipFill>
        <p:spPr bwMode="auto">
          <a:xfrm>
            <a:off x="0" y="0"/>
            <a:ext cx="8929717" cy="6858000"/>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600" y="304800"/>
            <a:ext cx="63246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a:solidFill>
                  <a:schemeClr val="tx1"/>
                </a:solidFill>
                <a:cs typeface="Times New Roman" pitchFamily="18" charset="0"/>
              </a:rPr>
              <a:t>İstismara uğrayan kişiler tedavi edilemez. </a:t>
            </a:r>
            <a:r>
              <a:rPr lang="tr-TR" sz="2800" b="1">
                <a:solidFill>
                  <a:srgbClr val="FF0000"/>
                </a:solidFill>
                <a:cs typeface="Times New Roman" pitchFamily="18" charset="0"/>
              </a:rPr>
              <a:t>YANLIŞ</a:t>
            </a:r>
          </a:p>
        </p:txBody>
      </p:sp>
      <p:sp>
        <p:nvSpPr>
          <p:cNvPr id="2050" name="Rectangle 2"/>
          <p:cNvSpPr>
            <a:spLocks noChangeArrowheads="1"/>
          </p:cNvSpPr>
          <p:nvPr/>
        </p:nvSpPr>
        <p:spPr bwMode="auto">
          <a:xfrm>
            <a:off x="228600" y="3048000"/>
            <a:ext cx="64008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a:solidFill>
                  <a:schemeClr val="tx1"/>
                </a:solidFill>
                <a:cs typeface="Times New Roman" pitchFamily="18" charset="0"/>
              </a:rPr>
              <a:t>Tedavi gereği yoktur, zaman herşeyin üstesinden gelecektir. </a:t>
            </a:r>
            <a:r>
              <a:rPr lang="tr-TR" sz="2800" b="1">
                <a:solidFill>
                  <a:srgbClr val="FF0000"/>
                </a:solidFill>
                <a:cs typeface="Times New Roman" pitchFamily="18" charset="0"/>
              </a:rPr>
              <a:t>YANLIŞ</a:t>
            </a:r>
            <a:endParaRPr lang="tr-TR" sz="2800" b="1">
              <a:solidFill>
                <a:srgbClr val="FF0000"/>
              </a:solidFill>
            </a:endParaRPr>
          </a:p>
        </p:txBody>
      </p:sp>
      <p:sp>
        <p:nvSpPr>
          <p:cNvPr id="4" name="Rectangle 1"/>
          <p:cNvSpPr>
            <a:spLocks noChangeArrowheads="1"/>
          </p:cNvSpPr>
          <p:nvPr/>
        </p:nvSpPr>
        <p:spPr bwMode="auto">
          <a:xfrm>
            <a:off x="228600" y="1914525"/>
            <a:ext cx="6324600" cy="523875"/>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eaLnBrk="0" hangingPunct="0"/>
            <a:r>
              <a:rPr lang="tr-TR" sz="2800" b="1">
                <a:solidFill>
                  <a:schemeClr val="tx1"/>
                </a:solidFill>
                <a:cs typeface="Times New Roman" pitchFamily="18" charset="0"/>
              </a:rPr>
              <a:t>Tedavi edilebilir.  </a:t>
            </a:r>
            <a:r>
              <a:rPr lang="tr-TR" sz="2800" b="1">
                <a:solidFill>
                  <a:srgbClr val="0000CC"/>
                </a:solidFill>
                <a:cs typeface="Times New Roman" pitchFamily="18" charset="0"/>
              </a:rPr>
              <a:t>DOĞRU</a:t>
            </a:r>
            <a:endParaRPr lang="tr-TR" sz="2800" b="1">
              <a:solidFill>
                <a:srgbClr val="0000CC"/>
              </a:solidFill>
            </a:endParaRPr>
          </a:p>
        </p:txBody>
      </p:sp>
      <p:sp>
        <p:nvSpPr>
          <p:cNvPr id="5" name="Rectangle 2"/>
          <p:cNvSpPr>
            <a:spLocks noChangeArrowheads="1"/>
          </p:cNvSpPr>
          <p:nvPr/>
        </p:nvSpPr>
        <p:spPr bwMode="auto">
          <a:xfrm>
            <a:off x="228600" y="5724525"/>
            <a:ext cx="6477000" cy="523875"/>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a:solidFill>
                  <a:srgbClr val="000000"/>
                </a:solidFill>
                <a:cs typeface="Times New Roman" pitchFamily="18" charset="0"/>
              </a:rPr>
              <a:t>Çocuklar olanları daima söyler. </a:t>
            </a:r>
            <a:r>
              <a:rPr lang="tr-TR" sz="2800" b="1">
                <a:solidFill>
                  <a:srgbClr val="FF0000"/>
                </a:solidFill>
                <a:cs typeface="Times New Roman" pitchFamily="18" charset="0"/>
              </a:rPr>
              <a:t>YANLIŞ</a:t>
            </a:r>
            <a:endParaRPr lang="tr-TR" sz="2800" b="1">
              <a:solidFill>
                <a:srgbClr val="FF0000"/>
              </a:solidFill>
            </a:endParaRPr>
          </a:p>
        </p:txBody>
      </p:sp>
      <p:sp>
        <p:nvSpPr>
          <p:cNvPr id="6" name="Rectangle 2"/>
          <p:cNvSpPr>
            <a:spLocks noChangeArrowheads="1"/>
          </p:cNvSpPr>
          <p:nvPr/>
        </p:nvSpPr>
        <p:spPr bwMode="auto">
          <a:xfrm>
            <a:off x="228600" y="4419600"/>
            <a:ext cx="64008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a:solidFill>
                  <a:schemeClr val="tx1"/>
                </a:solidFill>
                <a:cs typeface="Times New Roman" pitchFamily="18" charset="0"/>
              </a:rPr>
              <a:t>Benim toplumumda istismar yoktur. </a:t>
            </a:r>
            <a:r>
              <a:rPr lang="tr-TR" sz="2800" b="1">
                <a:solidFill>
                  <a:srgbClr val="FF0000"/>
                </a:solidFill>
                <a:cs typeface="Times New Roman" pitchFamily="18" charset="0"/>
              </a:rPr>
              <a:t>YANLIŞ</a:t>
            </a:r>
          </a:p>
        </p:txBody>
      </p:sp>
      <p:pic>
        <p:nvPicPr>
          <p:cNvPr id="25607" name="Picture 2" descr="D:\Belgelerim\Çalışma Dosyası\SUNU ÇALIŞMA\Cinsel İstismar\button-red.png"/>
          <p:cNvPicPr>
            <a:picLocks noChangeAspect="1" noChangeArrowheads="1"/>
          </p:cNvPicPr>
          <p:nvPr/>
        </p:nvPicPr>
        <p:blipFill>
          <a:blip r:embed="rId2" cstate="print"/>
          <a:srcRect/>
          <a:stretch>
            <a:fillRect/>
          </a:stretch>
        </p:blipFill>
        <p:spPr bwMode="auto">
          <a:xfrm>
            <a:off x="6781800" y="228600"/>
            <a:ext cx="1219200" cy="1219200"/>
          </a:xfrm>
          <a:prstGeom prst="rect">
            <a:avLst/>
          </a:prstGeom>
          <a:noFill/>
          <a:ln w="9525">
            <a:noFill/>
            <a:miter lim="800000"/>
            <a:headEnd/>
            <a:tailEnd/>
          </a:ln>
        </p:spPr>
      </p:pic>
      <p:pic>
        <p:nvPicPr>
          <p:cNvPr id="25608" name="Picture 3" descr="D:\Belgelerim\Çalışma Dosyası\SUNU ÇALIŞMA\Cinsel İstismar\button-red.png"/>
          <p:cNvPicPr>
            <a:picLocks noChangeAspect="1" noChangeArrowheads="1"/>
          </p:cNvPicPr>
          <p:nvPr/>
        </p:nvPicPr>
        <p:blipFill>
          <a:blip r:embed="rId2" cstate="print"/>
          <a:srcRect/>
          <a:stretch>
            <a:fillRect/>
          </a:stretch>
        </p:blipFill>
        <p:spPr bwMode="auto">
          <a:xfrm>
            <a:off x="6781800" y="2895600"/>
            <a:ext cx="1219200" cy="1219200"/>
          </a:xfrm>
          <a:prstGeom prst="rect">
            <a:avLst/>
          </a:prstGeom>
          <a:noFill/>
          <a:ln w="9525">
            <a:noFill/>
            <a:miter lim="800000"/>
            <a:headEnd/>
            <a:tailEnd/>
          </a:ln>
        </p:spPr>
      </p:pic>
      <p:pic>
        <p:nvPicPr>
          <p:cNvPr id="25609" name="Picture 4" descr="D:\Belgelerim\Çalışma Dosyası\SUNU ÇALIŞMA\Cinsel İstismar\button-red.png"/>
          <p:cNvPicPr>
            <a:picLocks noChangeAspect="1" noChangeArrowheads="1"/>
          </p:cNvPicPr>
          <p:nvPr/>
        </p:nvPicPr>
        <p:blipFill>
          <a:blip r:embed="rId2" cstate="print"/>
          <a:srcRect/>
          <a:stretch>
            <a:fillRect/>
          </a:stretch>
        </p:blipFill>
        <p:spPr bwMode="auto">
          <a:xfrm>
            <a:off x="6781800" y="4724400"/>
            <a:ext cx="1219200" cy="1219200"/>
          </a:xfrm>
          <a:prstGeom prst="rect">
            <a:avLst/>
          </a:prstGeom>
          <a:noFill/>
          <a:ln w="9525">
            <a:noFill/>
            <a:miter lim="800000"/>
            <a:headEnd/>
            <a:tailEnd/>
          </a:ln>
        </p:spPr>
      </p:pic>
      <p:pic>
        <p:nvPicPr>
          <p:cNvPr id="25610" name="Picture 6" descr="D:\Belgelerim\Çalışma Dosyası\SUNU ÇALIŞMA\Cinsel İstismar\button-blue.png"/>
          <p:cNvPicPr>
            <a:picLocks noChangeAspect="1" noChangeArrowheads="1"/>
          </p:cNvPicPr>
          <p:nvPr/>
        </p:nvPicPr>
        <p:blipFill>
          <a:blip r:embed="rId3" cstate="print"/>
          <a:srcRect/>
          <a:stretch>
            <a:fillRect/>
          </a:stretch>
        </p:blipFill>
        <p:spPr bwMode="auto">
          <a:xfrm>
            <a:off x="6781800" y="1524000"/>
            <a:ext cx="1219200" cy="1219200"/>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sz="quarter" idx="1"/>
          </p:nvPr>
        </p:nvSpPr>
        <p:spPr>
          <a:xfrm>
            <a:off x="304800" y="228600"/>
            <a:ext cx="4191000" cy="6400800"/>
          </a:xfrm>
        </p:spPr>
        <p:txBody>
          <a:bodyPr>
            <a:normAutofit fontScale="47500" lnSpcReduction="20000"/>
          </a:bodyPr>
          <a:lstStyle/>
          <a:p>
            <a:pPr marL="274320" indent="-274320" fontAlgn="auto">
              <a:lnSpc>
                <a:spcPct val="80000"/>
              </a:lnSpc>
              <a:spcAft>
                <a:spcPts val="0"/>
              </a:spcAft>
              <a:buFont typeface="Wingdings" pitchFamily="2" charset="2"/>
              <a:buNone/>
              <a:defRPr/>
            </a:pPr>
            <a:endParaRPr lang="tr-TR" sz="800" dirty="0" smtClean="0"/>
          </a:p>
          <a:p>
            <a:pPr marL="274320" indent="-274320" algn="ctr" fontAlgn="auto">
              <a:lnSpc>
                <a:spcPct val="80000"/>
              </a:lnSpc>
              <a:spcAft>
                <a:spcPts val="0"/>
              </a:spcAft>
              <a:buFont typeface="Wingdings" pitchFamily="2" charset="2"/>
              <a:buNone/>
              <a:defRPr/>
            </a:pPr>
            <a:r>
              <a:rPr lang="tr-TR" sz="4200" b="1" dirty="0" smtClean="0">
                <a:solidFill>
                  <a:srgbClr val="FF3300"/>
                </a:solidFill>
                <a:effectLst>
                  <a:outerShdw blurRad="38100" dist="38100" dir="2700000" algn="tl">
                    <a:srgbClr val="000000"/>
                  </a:outerShdw>
                </a:effectLst>
              </a:rPr>
              <a:t>YANLIŞ</a:t>
            </a:r>
          </a:p>
          <a:p>
            <a:pPr marL="274320" indent="-274320" algn="ctr" fontAlgn="auto">
              <a:lnSpc>
                <a:spcPct val="80000"/>
              </a:lnSpc>
              <a:spcAft>
                <a:spcPts val="0"/>
              </a:spcAft>
              <a:buFont typeface="Wingdings" pitchFamily="2" charset="2"/>
              <a:buNone/>
              <a:defRPr/>
            </a:pPr>
            <a:endParaRPr lang="tr-TR" sz="1600" b="1" dirty="0" smtClean="0">
              <a:solidFill>
                <a:srgbClr val="FF3300"/>
              </a:solidFill>
              <a:effectLst>
                <a:outerShdw blurRad="38100" dist="38100" dir="2700000" algn="tl">
                  <a:srgbClr val="000000"/>
                </a:outerShdw>
              </a:effectLst>
            </a:endParaRPr>
          </a:p>
          <a:p>
            <a:pPr marL="274320" indent="-274320" fontAlgn="auto">
              <a:lnSpc>
                <a:spcPct val="110000"/>
              </a:lnSpc>
              <a:spcAft>
                <a:spcPts val="0"/>
              </a:spcAft>
              <a:buFont typeface="Wingdings"/>
              <a:buChar char=""/>
              <a:defRPr/>
            </a:pPr>
            <a:r>
              <a:rPr lang="tr-TR" dirty="0" smtClean="0"/>
              <a:t> </a:t>
            </a:r>
            <a:r>
              <a:rPr lang="tr-TR" b="1" dirty="0" smtClean="0">
                <a:latin typeface="Arial" pitchFamily="34" charset="0"/>
                <a:cs typeface="Arial" pitchFamily="34" charset="0"/>
              </a:rPr>
              <a:t>ÇOCUKLAR CİNSEL İSTİSMARI HAYAL   GÜÇLERİNİN GENİŞLİĞİ NEDENİYLE UYDURURLAR.</a:t>
            </a:r>
          </a:p>
          <a:p>
            <a:pPr marL="274320" indent="-274320" fontAlgn="auto">
              <a:lnSpc>
                <a:spcPct val="110000"/>
              </a:lnSpc>
              <a:spcAft>
                <a:spcPts val="0"/>
              </a:spcAft>
              <a:buFont typeface="Wingdings"/>
              <a:buChar char=""/>
              <a:defRPr/>
            </a:pPr>
            <a:endParaRPr lang="tr-TR" b="1" dirty="0" smtClean="0">
              <a:latin typeface="Arial" pitchFamily="34" charset="0"/>
              <a:cs typeface="Arial" pitchFamily="34" charset="0"/>
            </a:endParaRPr>
          </a:p>
          <a:p>
            <a:pPr marL="274320" indent="-274320" fontAlgn="auto">
              <a:lnSpc>
                <a:spcPct val="110000"/>
              </a:lnSpc>
              <a:spcAft>
                <a:spcPts val="0"/>
              </a:spcAft>
              <a:buFont typeface="Wingdings"/>
              <a:buChar char=""/>
              <a:defRPr/>
            </a:pPr>
            <a:endParaRPr lang="tr-TR" b="1" dirty="0" smtClean="0">
              <a:latin typeface="Arial" pitchFamily="34" charset="0"/>
              <a:cs typeface="Arial" pitchFamily="34" charset="0"/>
            </a:endParaRPr>
          </a:p>
          <a:p>
            <a:pPr marL="274320" indent="-274320" fontAlgn="auto">
              <a:lnSpc>
                <a:spcPct val="110000"/>
              </a:lnSpc>
              <a:spcAft>
                <a:spcPts val="0"/>
              </a:spcAft>
              <a:buFont typeface="Wingdings"/>
              <a:buChar char=""/>
              <a:defRPr/>
            </a:pPr>
            <a:r>
              <a:rPr lang="tr-TR" b="1" dirty="0" smtClean="0">
                <a:latin typeface="Arial" pitchFamily="34" charset="0"/>
                <a:cs typeface="Arial" pitchFamily="34" charset="0"/>
              </a:rPr>
              <a:t>YAŞANMIŞ BİR İKİ OLAY ÖNEMLİ DEĞİLDİR. ÇOCUKLAR OLAN BİTENİ ÇABUK UNUTURLAR.</a:t>
            </a:r>
          </a:p>
          <a:p>
            <a:pPr marL="274320" indent="-274320" fontAlgn="auto">
              <a:lnSpc>
                <a:spcPct val="110000"/>
              </a:lnSpc>
              <a:spcAft>
                <a:spcPts val="0"/>
              </a:spcAft>
              <a:buFont typeface="Wingdings"/>
              <a:buChar char=""/>
              <a:defRPr/>
            </a:pPr>
            <a:endParaRPr lang="tr-TR" b="1" dirty="0" smtClean="0">
              <a:latin typeface="Arial" pitchFamily="34" charset="0"/>
              <a:cs typeface="Arial" pitchFamily="34" charset="0"/>
            </a:endParaRPr>
          </a:p>
          <a:p>
            <a:pPr marL="274320" indent="-274320" fontAlgn="auto">
              <a:lnSpc>
                <a:spcPct val="110000"/>
              </a:lnSpc>
              <a:spcAft>
                <a:spcPts val="0"/>
              </a:spcAft>
              <a:buFont typeface="Wingdings"/>
              <a:buChar char=""/>
              <a:defRPr/>
            </a:pPr>
            <a:r>
              <a:rPr lang="tr-TR" b="1" dirty="0" smtClean="0">
                <a:latin typeface="Arial" pitchFamily="34" charset="0"/>
                <a:cs typeface="Arial" pitchFamily="34" charset="0"/>
              </a:rPr>
              <a:t>OLAYI PROVOKE EDEN ÇOCUKLAR, ŞİRİN VE CAZİP KIZ ÇOCUKLAR, EVDEN KAÇAN ÇOCUKLAR, İHMAL EDİLMİŞ ÇOCUKLAR  POTANSİYEL KURBANLARDIR: </a:t>
            </a:r>
          </a:p>
          <a:p>
            <a:pPr marL="274320" indent="-274320" fontAlgn="auto">
              <a:lnSpc>
                <a:spcPct val="110000"/>
              </a:lnSpc>
              <a:spcAft>
                <a:spcPts val="0"/>
              </a:spcAft>
              <a:buFont typeface="Wingdings"/>
              <a:buChar char=""/>
              <a:defRPr/>
            </a:pPr>
            <a:endParaRPr lang="tr-TR" b="1" dirty="0" smtClean="0">
              <a:latin typeface="Arial" pitchFamily="34" charset="0"/>
              <a:cs typeface="Arial" pitchFamily="34" charset="0"/>
            </a:endParaRPr>
          </a:p>
          <a:p>
            <a:pPr marL="274320" indent="-274320" fontAlgn="auto">
              <a:lnSpc>
                <a:spcPct val="110000"/>
              </a:lnSpc>
              <a:spcAft>
                <a:spcPts val="0"/>
              </a:spcAft>
              <a:buFont typeface="Wingdings"/>
              <a:buChar char=""/>
              <a:defRPr/>
            </a:pPr>
            <a:endParaRPr lang="tr-TR" b="1" dirty="0" smtClean="0">
              <a:latin typeface="Arial" pitchFamily="34" charset="0"/>
              <a:cs typeface="Arial" pitchFamily="34" charset="0"/>
            </a:endParaRPr>
          </a:p>
          <a:p>
            <a:pPr marL="274320" indent="-274320" fontAlgn="auto">
              <a:lnSpc>
                <a:spcPct val="110000"/>
              </a:lnSpc>
              <a:spcAft>
                <a:spcPts val="0"/>
              </a:spcAft>
              <a:buFont typeface="Wingdings"/>
              <a:buChar char=""/>
              <a:defRPr/>
            </a:pPr>
            <a:r>
              <a:rPr lang="tr-TR" b="1" dirty="0" smtClean="0">
                <a:latin typeface="Arial" pitchFamily="34" charset="0"/>
                <a:cs typeface="Arial" pitchFamily="34" charset="0"/>
              </a:rPr>
              <a:t>İSTİSMARCILAR GENELLİKLE YAŞLI VE YABANCI ERKEKLERLE SOKAKTAKİ HIRPANİ SERSERİLERDİR. </a:t>
            </a:r>
          </a:p>
          <a:p>
            <a:pPr marL="274320" indent="-274320" fontAlgn="auto">
              <a:lnSpc>
                <a:spcPct val="110000"/>
              </a:lnSpc>
              <a:spcAft>
                <a:spcPts val="0"/>
              </a:spcAft>
              <a:buFont typeface="Wingdings"/>
              <a:buChar char=""/>
              <a:defRPr/>
            </a:pPr>
            <a:endParaRPr lang="tr-TR" b="1" dirty="0" smtClean="0">
              <a:latin typeface="Arial" pitchFamily="34" charset="0"/>
              <a:cs typeface="Arial" pitchFamily="34" charset="0"/>
            </a:endParaRPr>
          </a:p>
          <a:p>
            <a:pPr marL="274320" indent="-274320" fontAlgn="auto">
              <a:lnSpc>
                <a:spcPct val="110000"/>
              </a:lnSpc>
              <a:spcAft>
                <a:spcPts val="0"/>
              </a:spcAft>
              <a:buFont typeface="Wingdings"/>
              <a:buChar char=""/>
              <a:defRPr/>
            </a:pPr>
            <a:r>
              <a:rPr lang="tr-TR" b="1" dirty="0" smtClean="0">
                <a:latin typeface="Arial" pitchFamily="34" charset="0"/>
                <a:cs typeface="Arial" pitchFamily="34" charset="0"/>
              </a:rPr>
              <a:t>PARKLAR, GENEL TUVALETLER, ISSIZ SOKAKLAR, KARANLIK YERLER, BOŞ İNŞAAT SAHALARI TEHLİKELİ BÖLGELERDİR.</a:t>
            </a:r>
          </a:p>
          <a:p>
            <a:pPr marL="274320" indent="-274320" fontAlgn="auto">
              <a:lnSpc>
                <a:spcPct val="80000"/>
              </a:lnSpc>
              <a:spcAft>
                <a:spcPts val="0"/>
              </a:spcAft>
              <a:buFont typeface="Wingdings"/>
              <a:buChar char=""/>
              <a:defRPr/>
            </a:pPr>
            <a:endParaRPr lang="tr-TR" sz="1600" b="1" dirty="0" smtClean="0"/>
          </a:p>
          <a:p>
            <a:pPr marL="274320" indent="-274320" fontAlgn="auto">
              <a:lnSpc>
                <a:spcPct val="80000"/>
              </a:lnSpc>
              <a:spcAft>
                <a:spcPts val="0"/>
              </a:spcAft>
              <a:buFont typeface="Wingdings"/>
              <a:buChar char=""/>
              <a:defRPr/>
            </a:pPr>
            <a:endParaRPr lang="tr-TR" sz="1600" b="1" dirty="0" smtClean="0"/>
          </a:p>
        </p:txBody>
      </p:sp>
      <p:sp>
        <p:nvSpPr>
          <p:cNvPr id="57347" name="Text Box 3"/>
          <p:cNvSpPr txBox="1">
            <a:spLocks noChangeArrowheads="1"/>
          </p:cNvSpPr>
          <p:nvPr/>
        </p:nvSpPr>
        <p:spPr bwMode="auto">
          <a:xfrm>
            <a:off x="5181600" y="990600"/>
            <a:ext cx="2895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tr-TR"/>
          </a:p>
        </p:txBody>
      </p:sp>
      <p:sp>
        <p:nvSpPr>
          <p:cNvPr id="122884" name="Rectangle 4"/>
          <p:cNvSpPr>
            <a:spLocks noChangeArrowheads="1"/>
          </p:cNvSpPr>
          <p:nvPr/>
        </p:nvSpPr>
        <p:spPr bwMode="auto">
          <a:xfrm>
            <a:off x="4572000" y="304800"/>
            <a:ext cx="4419600" cy="6019800"/>
          </a:xfrm>
          <a:prstGeom prst="rect">
            <a:avLst/>
          </a:prstGeom>
          <a:noFill/>
          <a:ln w="9525">
            <a:noFill/>
            <a:miter lim="800000"/>
            <a:headEnd/>
            <a:tailEnd/>
          </a:ln>
          <a:effectLst/>
        </p:spPr>
        <p:txBody>
          <a:bodyPr>
            <a:spAutoFit/>
          </a:bodyPr>
          <a:lstStyle/>
          <a:p>
            <a:pPr algn="ctr">
              <a:defRPr/>
            </a:pPr>
            <a:r>
              <a:rPr lang="tr-TR" dirty="0">
                <a:solidFill>
                  <a:srgbClr val="FF3300"/>
                </a:solidFill>
                <a:effectLst>
                  <a:outerShdw blurRad="38100" dist="38100" dir="2700000" algn="tl">
                    <a:srgbClr val="000000"/>
                  </a:outerShdw>
                </a:effectLst>
              </a:rPr>
              <a:t>DOĞRU</a:t>
            </a:r>
          </a:p>
          <a:p>
            <a:pPr algn="ctr">
              <a:buFont typeface="Courier New" pitchFamily="49" charset="0"/>
              <a:buChar char="o"/>
              <a:defRPr/>
            </a:pPr>
            <a:endParaRPr lang="tr-TR" dirty="0">
              <a:solidFill>
                <a:srgbClr val="FF3300"/>
              </a:solidFill>
              <a:effectLst>
                <a:outerShdw blurRad="38100" dist="38100" dir="2700000" algn="tl">
                  <a:srgbClr val="000000"/>
                </a:outerShdw>
              </a:effectLst>
            </a:endParaRPr>
          </a:p>
          <a:p>
            <a:pPr>
              <a:buFont typeface="Courier New" pitchFamily="49" charset="0"/>
              <a:buChar char="o"/>
              <a:defRPr/>
            </a:pPr>
            <a:r>
              <a:rPr lang="tr-TR" sz="1600" b="1" dirty="0">
                <a:effectLst>
                  <a:outerShdw blurRad="38100" dist="38100" dir="2700000" algn="tl">
                    <a:srgbClr val="FFFFFF"/>
                  </a:outerShdw>
                </a:effectLst>
              </a:rPr>
              <a:t>ÇOCUKLAR BU KONUDA GENELLİKLE YALAN SÖYLEMEZLER. İLK KURAL ÇOCUĞA İNANMAK OLMALIDIR. </a:t>
            </a:r>
          </a:p>
          <a:p>
            <a:pPr>
              <a:buFont typeface="Courier New" pitchFamily="49" charset="0"/>
              <a:buChar char="o"/>
              <a:defRPr/>
            </a:pPr>
            <a:endParaRPr lang="tr-TR" sz="1600" b="1" dirty="0">
              <a:effectLst>
                <a:outerShdw blurRad="38100" dist="38100" dir="2700000" algn="tl">
                  <a:srgbClr val="FFFFFF"/>
                </a:outerShdw>
              </a:effectLst>
            </a:endParaRPr>
          </a:p>
          <a:p>
            <a:pPr>
              <a:buFont typeface="Courier New" pitchFamily="49" charset="0"/>
              <a:buChar char="o"/>
              <a:defRPr/>
            </a:pPr>
            <a:r>
              <a:rPr lang="tr-TR" sz="1600" b="1" dirty="0">
                <a:effectLst>
                  <a:outerShdw blurRad="38100" dist="38100" dir="2700000" algn="tl">
                    <a:srgbClr val="FFFFFF"/>
                  </a:outerShdw>
                </a:effectLst>
              </a:rPr>
              <a:t>BİR KEZ OLAN YA DA TEKRARLAYAN CİNSEL İSTİSMAR ÇOCUĞUN RUHSAL VE FİZİKSEL SAĞLIĞI AÇISINDAN CİDDİ DERECEDE ZARAR VERİCİDİR.</a:t>
            </a:r>
          </a:p>
          <a:p>
            <a:pPr>
              <a:buFont typeface="Courier New" pitchFamily="49" charset="0"/>
              <a:buChar char="o"/>
              <a:defRPr/>
            </a:pPr>
            <a:endParaRPr lang="tr-TR" sz="1600" b="1" dirty="0">
              <a:effectLst>
                <a:outerShdw blurRad="38100" dist="38100" dir="2700000" algn="tl">
                  <a:srgbClr val="FFFFFF"/>
                </a:outerShdw>
              </a:effectLst>
            </a:endParaRPr>
          </a:p>
          <a:p>
            <a:pPr>
              <a:buFont typeface="Courier New" pitchFamily="49" charset="0"/>
              <a:buChar char="o"/>
              <a:defRPr/>
            </a:pPr>
            <a:r>
              <a:rPr lang="tr-TR" sz="1600" b="1" dirty="0">
                <a:effectLst>
                  <a:outerShdw blurRad="38100" dist="38100" dir="2700000" algn="tl">
                    <a:srgbClr val="FFFFFF"/>
                  </a:outerShdw>
                </a:effectLst>
              </a:rPr>
              <a:t>KURBANLAR HER SOSYO-EKONOMİK VE HER SOSYO-KÜLTÜREL GRUPTAN GELEN KIZ VE ERKEK ÇOCUKLAR OLABİLİR.</a:t>
            </a:r>
          </a:p>
          <a:p>
            <a:pPr>
              <a:buFont typeface="Courier New" pitchFamily="49" charset="0"/>
              <a:buChar char="o"/>
              <a:defRPr/>
            </a:pPr>
            <a:endParaRPr lang="tr-TR" sz="1600" b="1" dirty="0">
              <a:effectLst>
                <a:outerShdw blurRad="38100" dist="38100" dir="2700000" algn="tl">
                  <a:srgbClr val="FFFFFF"/>
                </a:outerShdw>
              </a:effectLst>
            </a:endParaRPr>
          </a:p>
          <a:p>
            <a:pPr>
              <a:buFont typeface="Courier New" pitchFamily="49" charset="0"/>
              <a:buChar char="o"/>
              <a:defRPr/>
            </a:pPr>
            <a:r>
              <a:rPr lang="tr-TR" sz="1600" b="1" dirty="0">
                <a:effectLst>
                  <a:outerShdw blurRad="38100" dist="38100" dir="2700000" algn="tl">
                    <a:srgbClr val="FFFFFF"/>
                  </a:outerShdw>
                </a:effectLst>
              </a:rPr>
              <a:t>OLGULARIN %80-95’İNDE FAİL 20-40 YAŞLARI ARASINDAKİ, KURBAN TARAFINDAN TANINAN EVLİ VE ÇOCUKLU ERKEKLERDİR. </a:t>
            </a:r>
          </a:p>
          <a:p>
            <a:pPr>
              <a:buFont typeface="Courier New" pitchFamily="49" charset="0"/>
              <a:buChar char="o"/>
              <a:defRPr/>
            </a:pPr>
            <a:endParaRPr lang="tr-TR" sz="1600" b="1" dirty="0">
              <a:effectLst>
                <a:outerShdw blurRad="38100" dist="38100" dir="2700000" algn="tl">
                  <a:srgbClr val="FFFFFF"/>
                </a:outerShdw>
              </a:effectLst>
            </a:endParaRPr>
          </a:p>
          <a:p>
            <a:pPr>
              <a:buFont typeface="Courier New" pitchFamily="49" charset="0"/>
              <a:buChar char="o"/>
              <a:defRPr/>
            </a:pPr>
            <a:r>
              <a:rPr lang="tr-TR" sz="1600" b="1" dirty="0">
                <a:effectLst>
                  <a:outerShdw blurRad="38100" dist="38100" dir="2700000" algn="tl">
                    <a:srgbClr val="FFFFFF"/>
                  </a:outerShdw>
                </a:effectLst>
              </a:rPr>
              <a:t>OLAYIN OLDUĞU YER GENELLİKLE EV, OKUL, EV İLE OKUL ARASINDAKİ YOL GİBİ ÇOCUĞUN İÇİNDE BULUNDUĞU YAKIN ÇEVRESİDİR.</a:t>
            </a:r>
          </a:p>
        </p:txBody>
      </p:sp>
    </p:spTree>
    <p:extLst>
      <p:ext uri="{BB962C8B-B14F-4D97-AF65-F5344CB8AC3E}">
        <p14:creationId xmlns:p14="http://schemas.microsoft.com/office/powerpoint/2010/main" xmlns="" val="223059269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04800" y="304800"/>
            <a:ext cx="8001000" cy="1323439"/>
          </a:xfrm>
          <a:prstGeom prst="rect">
            <a:avLst/>
          </a:prstGeom>
          <a:solidFill>
            <a:schemeClr val="tx2">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a:r>
              <a:rPr lang="tr-TR" sz="4000" b="1">
                <a:solidFill>
                  <a:srgbClr val="FFFFCC"/>
                </a:solidFill>
                <a:latin typeface="Arial" charset="0"/>
                <a:cs typeface="Times New Roman" pitchFamily="18" charset="0"/>
              </a:rPr>
              <a:t>Neden Çocuklar İstismar Edildiklerini Söylemezler?</a:t>
            </a:r>
            <a:endParaRPr lang="tr-TR" sz="4000">
              <a:solidFill>
                <a:srgbClr val="FFFFCC"/>
              </a:solidFill>
              <a:latin typeface="Arial" charset="0"/>
            </a:endParaRPr>
          </a:p>
        </p:txBody>
      </p:sp>
      <p:pic>
        <p:nvPicPr>
          <p:cNvPr id="26629" name="Picture 2" descr="D:\Belgelerim\Çalışma Dosyası\SUNU ÇALIŞMA\Cinsel İstismar\861644_20223104.jpg"/>
          <p:cNvPicPr>
            <a:picLocks noChangeAspect="1" noChangeArrowheads="1"/>
          </p:cNvPicPr>
          <p:nvPr/>
        </p:nvPicPr>
        <p:blipFill>
          <a:blip r:embed="rId2" cstate="print"/>
          <a:srcRect/>
          <a:stretch>
            <a:fillRect/>
          </a:stretch>
        </p:blipFill>
        <p:spPr bwMode="auto">
          <a:xfrm>
            <a:off x="1905000" y="1752600"/>
            <a:ext cx="4922838" cy="48006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077200" cy="1816100"/>
          </a:xfrm>
          <a:prstGeom prst="rect">
            <a:avLst/>
          </a:prstGeom>
          <a:ln w="76200">
            <a:solidFill>
              <a:srgbClr val="C00000"/>
            </a:solidFill>
          </a:ln>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tr-TR" sz="2800" b="1" dirty="0"/>
              <a:t>Ona kimsenin inanmayacağından korkarlar.</a:t>
            </a:r>
          </a:p>
          <a:p>
            <a:pPr algn="ctr" fontAlgn="auto">
              <a:spcBef>
                <a:spcPts val="0"/>
              </a:spcBef>
              <a:spcAft>
                <a:spcPts val="0"/>
              </a:spcAft>
              <a:defRPr/>
            </a:pPr>
            <a:r>
              <a:rPr lang="tr-TR" sz="2800" b="1" dirty="0"/>
              <a:t>Cinsel istismarın kendi hataları olduğundan ve bu yüzden başlarının belaya girmesinden korkarlar.</a:t>
            </a:r>
          </a:p>
          <a:p>
            <a:pPr algn="ctr" fontAlgn="auto">
              <a:spcBef>
                <a:spcPts val="0"/>
              </a:spcBef>
              <a:spcAft>
                <a:spcPts val="0"/>
              </a:spcAft>
              <a:defRPr/>
            </a:pPr>
            <a:r>
              <a:rPr lang="tr-TR" sz="2800" b="1" dirty="0"/>
              <a:t>Çocuk,böyle bir şeyi nasıl anlatacağını bilmeyebilir.</a:t>
            </a:r>
          </a:p>
        </p:txBody>
      </p:sp>
      <p:pic>
        <p:nvPicPr>
          <p:cNvPr id="27651" name="Picture 2" descr="D:\Belgelerim\Resimlerim\SUNU RESİMLERİ\YAZISIZ RESİMLER\KAYGI-ŞİDDET-KORKU\KAYGI\42-15218027.jpg"/>
          <p:cNvPicPr>
            <a:picLocks noChangeAspect="1" noChangeArrowheads="1"/>
          </p:cNvPicPr>
          <p:nvPr/>
        </p:nvPicPr>
        <p:blipFill>
          <a:blip r:embed="rId2" cstate="print"/>
          <a:srcRect/>
          <a:stretch>
            <a:fillRect/>
          </a:stretch>
        </p:blipFill>
        <p:spPr bwMode="auto">
          <a:xfrm>
            <a:off x="1576388" y="2438400"/>
            <a:ext cx="6348412" cy="4244975"/>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28600" y="228600"/>
            <a:ext cx="8686800" cy="3540125"/>
          </a:xfrm>
          <a:prstGeom prst="rect">
            <a:avLst/>
          </a:prstGeom>
          <a:noFill/>
          <a:ln w="76200">
            <a:solidFill>
              <a:srgbClr val="C00000"/>
            </a:solidFill>
            <a:miter lim="800000"/>
            <a:headEnd/>
            <a:tailEnd/>
          </a:ln>
        </p:spPr>
        <p:txBody>
          <a:bodyPr>
            <a:spAutoFit/>
          </a:bodyPr>
          <a:lstStyle/>
          <a:p>
            <a:r>
              <a:rPr lang="tr-TR" sz="2800" b="1">
                <a:latin typeface="Calibri" pitchFamily="34" charset="0"/>
              </a:rPr>
              <a:t>Bu davranışlardan hoşlanmadığı halde,istismar eden kişiyi sevebilir ve onun başının belaya girmesinden korkabilir. İstismar eden kişi tarafından tehdit edilmiş; korkutulmuş olabilir.</a:t>
            </a:r>
          </a:p>
          <a:p>
            <a:r>
              <a:rPr lang="tr-TR" sz="2800" b="1">
                <a:solidFill>
                  <a:srgbClr val="002060"/>
                </a:solidFill>
                <a:latin typeface="Calibri" pitchFamily="34" charset="0"/>
              </a:rPr>
              <a:t>Bazı çocuklar bunun yanlış olduğunu bilmeyebilir.</a:t>
            </a:r>
          </a:p>
          <a:p>
            <a:r>
              <a:rPr lang="tr-TR" sz="2800" b="1">
                <a:solidFill>
                  <a:srgbClr val="002060"/>
                </a:solidFill>
                <a:latin typeface="Calibri" pitchFamily="34" charset="0"/>
              </a:rPr>
              <a:t>Daha büyük çocuklar bu konuda konuşmaktan utanç duyabilir. Çocuk konuşmak için uygun zaman,zemin ve kişi olmadığını düşünebilir.</a:t>
            </a:r>
          </a:p>
        </p:txBody>
      </p:sp>
      <p:pic>
        <p:nvPicPr>
          <p:cNvPr id="28675" name="Picture 2" descr="D:\Belgelerim\Resimlerim\SUNU RESİMLERİ\YAZISIZ RESİMLER\KAYGI-ŞİDDET-KORKU\KAYGI\Kopyası 42-16786582.jpg"/>
          <p:cNvPicPr>
            <a:picLocks noChangeAspect="1" noChangeArrowheads="1"/>
          </p:cNvPicPr>
          <p:nvPr/>
        </p:nvPicPr>
        <p:blipFill>
          <a:blip r:embed="rId2" cstate="print"/>
          <a:srcRect/>
          <a:stretch>
            <a:fillRect/>
          </a:stretch>
        </p:blipFill>
        <p:spPr bwMode="auto">
          <a:xfrm>
            <a:off x="228600" y="3933825"/>
            <a:ext cx="4725988" cy="269557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D:\Belgelerim\Çalışma Dosyası\PANO ÇALIŞMALARIM\TEK KONULU AFİŞLER\Resimler\saat.jpg"/>
          <p:cNvPicPr>
            <a:picLocks noChangeAspect="1" noChangeArrowheads="1"/>
          </p:cNvPicPr>
          <p:nvPr/>
        </p:nvPicPr>
        <p:blipFill>
          <a:blip r:embed="rId2" cstate="print"/>
          <a:srcRect/>
          <a:stretch>
            <a:fillRect/>
          </a:stretch>
        </p:blipFill>
        <p:spPr bwMode="auto">
          <a:xfrm>
            <a:off x="838200" y="2286000"/>
            <a:ext cx="3524250" cy="3532188"/>
          </a:xfrm>
          <a:prstGeom prst="rect">
            <a:avLst/>
          </a:prstGeom>
          <a:noFill/>
          <a:ln w="9525">
            <a:noFill/>
            <a:miter lim="800000"/>
            <a:headEnd/>
            <a:tailEnd/>
          </a:ln>
        </p:spPr>
      </p:pic>
      <p:sp>
        <p:nvSpPr>
          <p:cNvPr id="5" name="Rectangle 1"/>
          <p:cNvSpPr>
            <a:spLocks noChangeArrowheads="1"/>
          </p:cNvSpPr>
          <p:nvPr/>
        </p:nvSpPr>
        <p:spPr bwMode="auto">
          <a:xfrm>
            <a:off x="838200" y="304800"/>
            <a:ext cx="7467600" cy="1323439"/>
          </a:xfrm>
          <a:prstGeom prst="rect">
            <a:avLst/>
          </a:prstGeom>
          <a:solidFill>
            <a:schemeClr val="tx2">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a:r>
              <a:rPr lang="tr-TR" sz="4000" b="1">
                <a:solidFill>
                  <a:schemeClr val="bg1"/>
                </a:solidFill>
                <a:latin typeface="Arial" charset="0"/>
                <a:cs typeface="Times New Roman" pitchFamily="18" charset="0"/>
              </a:rPr>
              <a:t>Çocuklar  Sonunda </a:t>
            </a:r>
          </a:p>
          <a:p>
            <a:pPr algn="ctr"/>
            <a:r>
              <a:rPr lang="tr-TR" sz="4000" b="1">
                <a:solidFill>
                  <a:schemeClr val="bg1"/>
                </a:solidFill>
                <a:latin typeface="Arial" charset="0"/>
                <a:cs typeface="Times New Roman" pitchFamily="18" charset="0"/>
              </a:rPr>
              <a:t>Nasıl  Söylerler?</a:t>
            </a:r>
            <a:endParaRPr lang="tr-TR" sz="4000">
              <a:solidFill>
                <a:schemeClr val="bg1"/>
              </a:solidFill>
              <a:latin typeface="Arial" charset="0"/>
            </a:endParaRPr>
          </a:p>
        </p:txBody>
      </p:sp>
      <p:sp>
        <p:nvSpPr>
          <p:cNvPr id="29702" name="TextBox 5"/>
          <p:cNvSpPr txBox="1">
            <a:spLocks noChangeArrowheads="1"/>
          </p:cNvSpPr>
          <p:nvPr/>
        </p:nvSpPr>
        <p:spPr bwMode="auto">
          <a:xfrm>
            <a:off x="5791200" y="1524000"/>
            <a:ext cx="2057400" cy="4708525"/>
          </a:xfrm>
          <a:prstGeom prst="rect">
            <a:avLst/>
          </a:prstGeom>
          <a:noFill/>
          <a:ln w="9525">
            <a:noFill/>
            <a:miter lim="800000"/>
            <a:headEnd/>
            <a:tailEnd/>
          </a:ln>
        </p:spPr>
        <p:txBody>
          <a:bodyPr>
            <a:spAutoFit/>
          </a:bodyPr>
          <a:lstStyle/>
          <a:p>
            <a:r>
              <a:rPr lang="tr-TR" sz="30000">
                <a:solidFill>
                  <a:srgbClr val="FF0000"/>
                </a:solidFill>
                <a:cs typeface="Arial" charset="0"/>
              </a:rPr>
              <a:t>?</a:t>
            </a:r>
          </a:p>
        </p:txBody>
      </p:sp>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4343400" cy="4832350"/>
          </a:xfrm>
          <a:prstGeom prst="rect">
            <a:avLst/>
          </a:prstGeom>
          <a:ln w="76200">
            <a:solidFill>
              <a:srgbClr val="000099"/>
            </a:solid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tr-TR" sz="2800" b="1" dirty="0"/>
              <a:t>İstismarın derecesi,sıklığı artar ve çocuğu korkutursa. </a:t>
            </a:r>
            <a:r>
              <a:rPr lang="tr-TR" sz="2800" b="1" dirty="0">
                <a:solidFill>
                  <a:srgbClr val="C00000"/>
                </a:solidFill>
              </a:rPr>
              <a:t>Cinsel istismardan korunmayla ilgili bilgi alırsa ve kendisine yapılanın doğru olmadığını fark </a:t>
            </a:r>
            <a:r>
              <a:rPr lang="tr-TR" sz="2800" b="1" dirty="0" smtClean="0">
                <a:solidFill>
                  <a:srgbClr val="C00000"/>
                </a:solidFill>
              </a:rPr>
              <a:t>ederse. Söylenmesi </a:t>
            </a:r>
            <a:r>
              <a:rPr lang="tr-TR" sz="2800" b="1" dirty="0">
                <a:solidFill>
                  <a:srgbClr val="C00000"/>
                </a:solidFill>
              </a:rPr>
              <a:t>gerektiğini öğrenirse.</a:t>
            </a:r>
          </a:p>
          <a:p>
            <a:pPr algn="ctr" fontAlgn="auto">
              <a:spcBef>
                <a:spcPts val="0"/>
              </a:spcBef>
              <a:spcAft>
                <a:spcPts val="0"/>
              </a:spcAft>
              <a:defRPr/>
            </a:pPr>
            <a:r>
              <a:rPr lang="tr-TR" sz="2800" b="1" dirty="0"/>
              <a:t>Çocuklar sırlarını en yakın arkadaşları ile paylaşmak isteyebilirler.</a:t>
            </a:r>
          </a:p>
        </p:txBody>
      </p:sp>
      <p:pic>
        <p:nvPicPr>
          <p:cNvPr id="30723" name="Picture 2" descr="D:\Belgelerim\Resimlerim\SUNU RESİMLERİ\YAZISIZ RESİMLER\TRAFİK İŞARETLERİ\Kopyası 872194_47100842.jpg"/>
          <p:cNvPicPr>
            <a:picLocks noChangeAspect="1" noChangeArrowheads="1"/>
          </p:cNvPicPr>
          <p:nvPr/>
        </p:nvPicPr>
        <p:blipFill>
          <a:blip r:embed="rId3" cstate="print"/>
          <a:srcRect/>
          <a:stretch>
            <a:fillRect/>
          </a:stretch>
        </p:blipFill>
        <p:spPr bwMode="auto">
          <a:xfrm>
            <a:off x="5105400" y="1447800"/>
            <a:ext cx="3622675" cy="35052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229600" cy="3539430"/>
          </a:xfrm>
          <a:prstGeom prst="rect">
            <a:avLst/>
          </a:prstGeom>
          <a:ln w="76200">
            <a:solidFill>
              <a:srgbClr val="000099"/>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2800" b="1" dirty="0">
                <a:solidFill>
                  <a:schemeClr val="tx1"/>
                </a:solidFill>
              </a:rPr>
              <a:t>Kardeşleri kendisinin ilk istismar edildiği yaşa gelmişse onları korumak maksadıyla. </a:t>
            </a:r>
          </a:p>
          <a:p>
            <a:pPr fontAlgn="auto">
              <a:spcBef>
                <a:spcPts val="0"/>
              </a:spcBef>
              <a:spcAft>
                <a:spcPts val="0"/>
              </a:spcAft>
              <a:defRPr/>
            </a:pPr>
            <a:r>
              <a:rPr lang="tr-TR" sz="2800" b="1" dirty="0">
                <a:solidFill>
                  <a:srgbClr val="C00000"/>
                </a:solidFill>
              </a:rPr>
              <a:t>Ergenliğe gelmişse hamilelikten korkar ya da istismarcının baskısından kurtulmak için.</a:t>
            </a:r>
          </a:p>
          <a:p>
            <a:pPr fontAlgn="auto">
              <a:spcBef>
                <a:spcPts val="0"/>
              </a:spcBef>
              <a:spcAft>
                <a:spcPts val="0"/>
              </a:spcAft>
              <a:defRPr/>
            </a:pPr>
            <a:endParaRPr lang="tr-TR" sz="2800" b="1" dirty="0">
              <a:solidFill>
                <a:srgbClr val="C00000"/>
              </a:solidFill>
            </a:endParaRPr>
          </a:p>
          <a:p>
            <a:pPr fontAlgn="auto">
              <a:spcBef>
                <a:spcPts val="0"/>
              </a:spcBef>
              <a:spcAft>
                <a:spcPts val="0"/>
              </a:spcAft>
              <a:defRPr/>
            </a:pPr>
            <a:r>
              <a:rPr lang="tr-TR" sz="2800" b="1" dirty="0">
                <a:solidFill>
                  <a:schemeClr val="tx1"/>
                </a:solidFill>
              </a:rPr>
              <a:t>Çocuk güvenebileceği ve kendisi ile yakından ilgilenen bir yetişkinle karşılaştığı zaman.</a:t>
            </a:r>
          </a:p>
          <a:p>
            <a:pPr fontAlgn="auto">
              <a:spcBef>
                <a:spcPts val="0"/>
              </a:spcBef>
              <a:spcAft>
                <a:spcPts val="0"/>
              </a:spcAft>
              <a:defRPr/>
            </a:pPr>
            <a:r>
              <a:rPr lang="tr-TR" sz="2800" b="1" dirty="0">
                <a:solidFill>
                  <a:srgbClr val="C00000"/>
                </a:solidFill>
              </a:rPr>
              <a:t>Fiziksel bir </a:t>
            </a:r>
            <a:r>
              <a:rPr lang="tr-TR" sz="2800" b="1" dirty="0" smtClean="0">
                <a:solidFill>
                  <a:srgbClr val="C00000"/>
                </a:solidFill>
              </a:rPr>
              <a:t>yakınma sonrası </a:t>
            </a:r>
            <a:r>
              <a:rPr lang="tr-TR" sz="2800" b="1" dirty="0">
                <a:solidFill>
                  <a:srgbClr val="C00000"/>
                </a:solidFill>
              </a:rPr>
              <a:t>doktora gittiğinde.</a:t>
            </a:r>
          </a:p>
        </p:txBody>
      </p:sp>
      <p:pic>
        <p:nvPicPr>
          <p:cNvPr id="31747" name="Picture 2" descr="D:\Belgelerim\Çalışma Dosyası\PANO ÇALIŞMALARIM\TEK KONULU AFİŞLER\Kopyası 1113096_42782006.jpg"/>
          <p:cNvPicPr>
            <a:picLocks noChangeAspect="1" noChangeArrowheads="1"/>
          </p:cNvPicPr>
          <p:nvPr/>
        </p:nvPicPr>
        <p:blipFill>
          <a:blip r:embed="rId2" cstate="print"/>
          <a:srcRect/>
          <a:stretch>
            <a:fillRect/>
          </a:stretch>
        </p:blipFill>
        <p:spPr bwMode="auto">
          <a:xfrm>
            <a:off x="304800" y="4495800"/>
            <a:ext cx="3581400" cy="218916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219200" y="304800"/>
            <a:ext cx="6248400" cy="1323439"/>
          </a:xfrm>
          <a:prstGeom prst="rect">
            <a:avLst/>
          </a:prstGeom>
          <a:solidFill>
            <a:schemeClr val="accent4">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a:r>
              <a:rPr lang="tr-TR" sz="4000" b="1">
                <a:solidFill>
                  <a:schemeClr val="bg1"/>
                </a:solidFill>
                <a:cs typeface="Times New Roman" pitchFamily="18" charset="0"/>
              </a:rPr>
              <a:t>ÇOCUĞUN CİNSEL İSTİSMARININ SONUÇLARI</a:t>
            </a:r>
            <a:endParaRPr lang="tr-TR" sz="4000">
              <a:solidFill>
                <a:schemeClr val="bg1"/>
              </a:solidFill>
            </a:endParaRPr>
          </a:p>
        </p:txBody>
      </p:sp>
      <p:sp>
        <p:nvSpPr>
          <p:cNvPr id="3" name="Rectangle 2"/>
          <p:cNvSpPr/>
          <p:nvPr/>
        </p:nvSpPr>
        <p:spPr>
          <a:xfrm>
            <a:off x="1219200" y="2209800"/>
            <a:ext cx="6400800" cy="3539430"/>
          </a:xfrm>
          <a:prstGeom prst="rect">
            <a:avLst/>
          </a:prstGeom>
          <a:ln w="57150">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2800" b="1" dirty="0">
                <a:solidFill>
                  <a:srgbClr val="FF0000"/>
                </a:solidFill>
              </a:rPr>
              <a:t>1- </a:t>
            </a:r>
            <a:r>
              <a:rPr lang="tr-TR" sz="2800" b="1" dirty="0"/>
              <a:t>Giderek artan cinsel davranışlar.</a:t>
            </a:r>
          </a:p>
          <a:p>
            <a:pPr fontAlgn="auto">
              <a:spcBef>
                <a:spcPts val="0"/>
              </a:spcBef>
              <a:spcAft>
                <a:spcPts val="0"/>
              </a:spcAft>
              <a:defRPr/>
            </a:pPr>
            <a:r>
              <a:rPr lang="tr-TR" sz="2800" b="1" dirty="0">
                <a:solidFill>
                  <a:srgbClr val="FF0000"/>
                </a:solidFill>
              </a:rPr>
              <a:t>2-</a:t>
            </a:r>
            <a:r>
              <a:rPr lang="tr-TR" sz="2800" b="1" dirty="0"/>
              <a:t> Suçluluk duygusu.</a:t>
            </a:r>
          </a:p>
          <a:p>
            <a:pPr fontAlgn="auto">
              <a:spcBef>
                <a:spcPts val="0"/>
              </a:spcBef>
              <a:spcAft>
                <a:spcPts val="0"/>
              </a:spcAft>
              <a:defRPr/>
            </a:pPr>
            <a:r>
              <a:rPr lang="tr-TR" sz="2800" b="1" dirty="0">
                <a:solidFill>
                  <a:srgbClr val="FF0000"/>
                </a:solidFill>
              </a:rPr>
              <a:t>3-</a:t>
            </a:r>
            <a:r>
              <a:rPr lang="tr-TR" sz="2800" b="1" dirty="0"/>
              <a:t> Depresyon gelişme riski.</a:t>
            </a:r>
          </a:p>
          <a:p>
            <a:pPr fontAlgn="auto">
              <a:spcBef>
                <a:spcPts val="0"/>
              </a:spcBef>
              <a:spcAft>
                <a:spcPts val="0"/>
              </a:spcAft>
              <a:defRPr/>
            </a:pPr>
            <a:r>
              <a:rPr lang="tr-TR" sz="2800" b="1" dirty="0">
                <a:solidFill>
                  <a:srgbClr val="FF0000"/>
                </a:solidFill>
              </a:rPr>
              <a:t>4-</a:t>
            </a:r>
            <a:r>
              <a:rPr lang="tr-TR" sz="2800" b="1" dirty="0"/>
              <a:t> Anksiyete ,travma sonrası stres</a:t>
            </a:r>
          </a:p>
          <a:p>
            <a:pPr fontAlgn="auto">
              <a:spcBef>
                <a:spcPts val="0"/>
              </a:spcBef>
              <a:spcAft>
                <a:spcPts val="0"/>
              </a:spcAft>
              <a:defRPr/>
            </a:pPr>
            <a:r>
              <a:rPr lang="tr-TR" sz="2800" b="1" dirty="0">
                <a:solidFill>
                  <a:srgbClr val="FF0000"/>
                </a:solidFill>
              </a:rPr>
              <a:t>5-</a:t>
            </a:r>
            <a:r>
              <a:rPr lang="tr-TR" sz="2800" b="1" dirty="0"/>
              <a:t> Kendine zarar </a:t>
            </a:r>
            <a:r>
              <a:rPr lang="tr-TR" sz="2800" b="1" dirty="0" smtClean="0"/>
              <a:t>verme,intihar </a:t>
            </a:r>
            <a:r>
              <a:rPr lang="tr-TR" sz="2800" b="1" dirty="0"/>
              <a:t>düşüncesi.</a:t>
            </a:r>
          </a:p>
          <a:p>
            <a:pPr fontAlgn="auto">
              <a:spcBef>
                <a:spcPts val="0"/>
              </a:spcBef>
              <a:spcAft>
                <a:spcPts val="0"/>
              </a:spcAft>
              <a:defRPr/>
            </a:pPr>
            <a:r>
              <a:rPr lang="tr-TR" sz="2800" b="1" dirty="0">
                <a:solidFill>
                  <a:srgbClr val="FF0000"/>
                </a:solidFill>
              </a:rPr>
              <a:t>6-</a:t>
            </a:r>
            <a:r>
              <a:rPr lang="tr-TR" sz="2800" b="1" dirty="0"/>
              <a:t> Kişilik bozuklukları.</a:t>
            </a:r>
          </a:p>
          <a:p>
            <a:pPr fontAlgn="auto">
              <a:spcBef>
                <a:spcPts val="0"/>
              </a:spcBef>
              <a:spcAft>
                <a:spcPts val="0"/>
              </a:spcAft>
              <a:defRPr/>
            </a:pPr>
            <a:r>
              <a:rPr lang="tr-TR" sz="2800" b="1" dirty="0">
                <a:solidFill>
                  <a:srgbClr val="FF0000"/>
                </a:solidFill>
              </a:rPr>
              <a:t>7-</a:t>
            </a:r>
            <a:r>
              <a:rPr lang="tr-TR" sz="2800" b="1" dirty="0"/>
              <a:t> Alkol ve uyuşturucu kullanımında artış </a:t>
            </a:r>
            <a:endParaRPr lang="tr-TR" sz="2800" b="1" dirty="0" smtClean="0"/>
          </a:p>
          <a:p>
            <a:pPr fontAlgn="auto">
              <a:spcBef>
                <a:spcPts val="0"/>
              </a:spcBef>
              <a:spcAft>
                <a:spcPts val="0"/>
              </a:spcAft>
              <a:defRPr/>
            </a:pPr>
            <a:r>
              <a:rPr lang="tr-TR" sz="2800" b="1" dirty="0" smtClean="0">
                <a:solidFill>
                  <a:srgbClr val="FF0000"/>
                </a:solidFill>
              </a:rPr>
              <a:t>8- </a:t>
            </a:r>
            <a:r>
              <a:rPr lang="tr-TR" sz="2800" b="1" dirty="0" smtClean="0">
                <a:solidFill>
                  <a:schemeClr val="tx1"/>
                </a:solidFill>
              </a:rPr>
              <a:t>Eğitim Öğretiminde başarısızlık</a:t>
            </a:r>
            <a:endParaRPr lang="tr-TR" sz="2800" b="1" dirty="0">
              <a:solidFill>
                <a:schemeClr val="tx1"/>
              </a:solidFill>
            </a:endParaRPr>
          </a:p>
        </p:txBody>
      </p:sp>
    </p:spTree>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90600" y="228600"/>
            <a:ext cx="7162800" cy="1323439"/>
          </a:xfrm>
          <a:prstGeom prst="rect">
            <a:avLst/>
          </a:prstGeom>
          <a:solidFill>
            <a:schemeClr val="accent4">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a:defRPr/>
            </a:pPr>
            <a:r>
              <a:rPr lang="tr-TR" sz="4000" b="1" dirty="0"/>
              <a:t>Cinsel istismarın her derecesi için akılda tutulması gerekenler</a:t>
            </a:r>
            <a:endParaRPr lang="tr-TR" sz="4000" dirty="0">
              <a:solidFill>
                <a:schemeClr val="bg1"/>
              </a:solidFill>
            </a:endParaRPr>
          </a:p>
        </p:txBody>
      </p:sp>
      <p:sp>
        <p:nvSpPr>
          <p:cNvPr id="18433" name="Rectangle 1"/>
          <p:cNvSpPr>
            <a:spLocks noChangeArrowheads="1"/>
          </p:cNvSpPr>
          <p:nvPr/>
        </p:nvSpPr>
        <p:spPr bwMode="auto">
          <a:xfrm>
            <a:off x="609600" y="2098675"/>
            <a:ext cx="7924800" cy="3540125"/>
          </a:xfrm>
          <a:prstGeom prst="rect">
            <a:avLst/>
          </a:prstGeom>
          <a:noFill/>
          <a:ln w="57150">
            <a:solidFill>
              <a:schemeClr val="accent4">
                <a:lumMod val="50000"/>
              </a:schemeClr>
            </a:solidFill>
            <a:miter lim="800000"/>
            <a:headEnd/>
            <a:tailEnd/>
          </a:ln>
          <a:effectLst/>
        </p:spPr>
        <p:txBody>
          <a:bodyPr anchor="ctr">
            <a:spAutoFit/>
          </a:bodyPr>
          <a:lstStyle/>
          <a:p>
            <a:r>
              <a:rPr lang="tr-TR" sz="2800" b="1">
                <a:solidFill>
                  <a:srgbClr val="FF0000"/>
                </a:solidFill>
                <a:cs typeface="Times New Roman" pitchFamily="18" charset="0"/>
              </a:rPr>
              <a:t>Kimse cinsel istismara maruz kalmak istemez.</a:t>
            </a:r>
            <a:endParaRPr lang="tr-TR" sz="2800">
              <a:solidFill>
                <a:srgbClr val="FF0000"/>
              </a:solidFill>
            </a:endParaRPr>
          </a:p>
          <a:p>
            <a:pPr eaLnBrk="0" hangingPunct="0"/>
            <a:r>
              <a:rPr lang="tr-TR" sz="2800" b="1">
                <a:cs typeface="Times New Roman" pitchFamily="18" charset="0"/>
              </a:rPr>
              <a:t>Kimse cinsel istismarı hak etmez.</a:t>
            </a:r>
            <a:endParaRPr lang="tr-TR" sz="2800"/>
          </a:p>
          <a:p>
            <a:pPr eaLnBrk="0" hangingPunct="0"/>
            <a:r>
              <a:rPr lang="tr-TR" sz="2800" b="1">
                <a:solidFill>
                  <a:srgbClr val="FF0000"/>
                </a:solidFill>
                <a:cs typeface="Times New Roman" pitchFamily="18" charset="0"/>
              </a:rPr>
              <a:t>Hiçbir davranış cinsel istismar için neden olarak gösterilemez.</a:t>
            </a:r>
            <a:endParaRPr lang="tr-TR" sz="2800">
              <a:solidFill>
                <a:srgbClr val="FF0000"/>
              </a:solidFill>
            </a:endParaRPr>
          </a:p>
          <a:p>
            <a:pPr eaLnBrk="0" hangingPunct="0"/>
            <a:r>
              <a:rPr lang="tr-TR" sz="2800" b="1">
                <a:cs typeface="Times New Roman" pitchFamily="18" charset="0"/>
              </a:rPr>
              <a:t>Her tür cinsel istismar kanunlar ve toplum önünde suçtur. </a:t>
            </a:r>
            <a:r>
              <a:rPr lang="tr-TR" sz="2800" b="1"/>
              <a:t>Bütün toplumlarda nefretle karşılanır.</a:t>
            </a:r>
            <a:endParaRPr lang="tr-TR" sz="2800"/>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tr-TR" smtClean="0"/>
              <a:t>Risk faktörleri</a:t>
            </a:r>
          </a:p>
        </p:txBody>
      </p:sp>
      <p:sp>
        <p:nvSpPr>
          <p:cNvPr id="101379" name="Rectangle 3"/>
          <p:cNvSpPr>
            <a:spLocks noGrp="1" noChangeArrowheads="1"/>
          </p:cNvSpPr>
          <p:nvPr>
            <p:ph type="body" sz="half" idx="1"/>
          </p:nvPr>
        </p:nvSpPr>
        <p:spPr/>
        <p:txBody>
          <a:bodyPr/>
          <a:lstStyle/>
          <a:p>
            <a:pPr eaLnBrk="1" hangingPunct="1">
              <a:lnSpc>
                <a:spcPct val="90000"/>
              </a:lnSpc>
              <a:defRPr/>
            </a:pPr>
            <a:r>
              <a:rPr lang="tr-TR" sz="1800" dirty="0" smtClean="0"/>
              <a:t>Parçalanmış aileler,</a:t>
            </a:r>
          </a:p>
          <a:p>
            <a:pPr eaLnBrk="1" hangingPunct="1">
              <a:lnSpc>
                <a:spcPct val="90000"/>
              </a:lnSpc>
              <a:defRPr/>
            </a:pPr>
            <a:r>
              <a:rPr lang="tr-TR" sz="1800" dirty="0" smtClean="0"/>
              <a:t>Ailede madde bağımlısının olması,</a:t>
            </a:r>
          </a:p>
          <a:p>
            <a:pPr eaLnBrk="1" hangingPunct="1">
              <a:lnSpc>
                <a:spcPct val="90000"/>
              </a:lnSpc>
              <a:defRPr/>
            </a:pPr>
            <a:r>
              <a:rPr lang="tr-TR" sz="1800" dirty="0" smtClean="0"/>
              <a:t>Ailede suç işleyen birinin olması,</a:t>
            </a:r>
          </a:p>
          <a:p>
            <a:pPr eaLnBrk="1" hangingPunct="1">
              <a:lnSpc>
                <a:spcPct val="90000"/>
              </a:lnSpc>
              <a:defRPr/>
            </a:pPr>
            <a:r>
              <a:rPr lang="tr-TR" sz="1800" dirty="0" smtClean="0"/>
              <a:t>Erken yaşlarda gözlenmeye başlayan sürekli saldırgan, anti sosyal davranışlar,</a:t>
            </a:r>
          </a:p>
          <a:p>
            <a:pPr eaLnBrk="1" hangingPunct="1">
              <a:lnSpc>
                <a:spcPct val="90000"/>
              </a:lnSpc>
              <a:defRPr/>
            </a:pPr>
            <a:r>
              <a:rPr lang="tr-TR" sz="1800" dirty="0" smtClean="0"/>
              <a:t>Dayak yiyen anne veya kardeşin olması</a:t>
            </a:r>
          </a:p>
          <a:p>
            <a:pPr eaLnBrk="1" hangingPunct="1">
              <a:lnSpc>
                <a:spcPct val="90000"/>
              </a:lnSpc>
              <a:defRPr/>
            </a:pPr>
            <a:r>
              <a:rPr lang="tr-TR" sz="1800" dirty="0" smtClean="0"/>
              <a:t>Akranlarınca reddedilmek</a:t>
            </a:r>
          </a:p>
          <a:p>
            <a:pPr eaLnBrk="1" hangingPunct="1">
              <a:lnSpc>
                <a:spcPct val="90000"/>
              </a:lnSpc>
              <a:defRPr/>
            </a:pPr>
            <a:r>
              <a:rPr lang="tr-TR" sz="1800" dirty="0" smtClean="0"/>
              <a:t>Düşük düzeyde okur-yazarlık</a:t>
            </a:r>
          </a:p>
          <a:p>
            <a:pPr eaLnBrk="1" hangingPunct="1">
              <a:lnSpc>
                <a:spcPct val="90000"/>
              </a:lnSpc>
              <a:defRPr/>
            </a:pPr>
            <a:r>
              <a:rPr lang="tr-TR" sz="1800" dirty="0" smtClean="0"/>
              <a:t>Düşük düzeyde akademik başarı ve ilgi</a:t>
            </a:r>
          </a:p>
          <a:p>
            <a:pPr eaLnBrk="1" hangingPunct="1">
              <a:lnSpc>
                <a:spcPct val="90000"/>
              </a:lnSpc>
              <a:defRPr/>
            </a:pPr>
            <a:r>
              <a:rPr lang="tr-TR" sz="1800" dirty="0" smtClean="0"/>
              <a:t>Şiddet eyleminin okulda ve evde gözlenmesi</a:t>
            </a:r>
          </a:p>
          <a:p>
            <a:pPr eaLnBrk="1" hangingPunct="1">
              <a:lnSpc>
                <a:spcPct val="90000"/>
              </a:lnSpc>
              <a:defRPr/>
            </a:pPr>
            <a:r>
              <a:rPr lang="tr-TR" sz="1800" dirty="0" smtClean="0"/>
              <a:t>Madde kullanımı,</a:t>
            </a:r>
          </a:p>
          <a:p>
            <a:pPr eaLnBrk="1" hangingPunct="1">
              <a:lnSpc>
                <a:spcPct val="90000"/>
              </a:lnSpc>
              <a:defRPr/>
            </a:pPr>
            <a:r>
              <a:rPr lang="tr-TR" sz="1800" dirty="0" smtClean="0"/>
              <a:t>Okulda uyuşturucu madde alınıp satılması</a:t>
            </a:r>
            <a:r>
              <a:rPr lang="tr-TR" sz="1600" dirty="0" smtClean="0"/>
              <a:t>,</a:t>
            </a:r>
          </a:p>
        </p:txBody>
      </p:sp>
      <p:sp>
        <p:nvSpPr>
          <p:cNvPr id="101380" name="Rectangle 4"/>
          <p:cNvSpPr>
            <a:spLocks noGrp="1" noChangeArrowheads="1"/>
          </p:cNvSpPr>
          <p:nvPr>
            <p:ph type="body" sz="half" idx="2"/>
          </p:nvPr>
        </p:nvSpPr>
        <p:spPr/>
        <p:txBody>
          <a:bodyPr/>
          <a:lstStyle/>
          <a:p>
            <a:pPr eaLnBrk="1" hangingPunct="1">
              <a:lnSpc>
                <a:spcPct val="90000"/>
              </a:lnSpc>
              <a:defRPr/>
            </a:pPr>
            <a:r>
              <a:rPr lang="tr-TR" sz="1800" dirty="0" smtClean="0"/>
              <a:t>Tutarsız disiplinli aileler,</a:t>
            </a:r>
          </a:p>
          <a:p>
            <a:pPr eaLnBrk="1" hangingPunct="1">
              <a:lnSpc>
                <a:spcPct val="90000"/>
              </a:lnSpc>
              <a:defRPr/>
            </a:pPr>
            <a:r>
              <a:rPr lang="tr-TR" sz="1800" dirty="0" smtClean="0"/>
              <a:t>Eğitimsiz, az eğitimli ana-babalar,</a:t>
            </a:r>
          </a:p>
          <a:p>
            <a:pPr eaLnBrk="1" hangingPunct="1">
              <a:lnSpc>
                <a:spcPct val="90000"/>
              </a:lnSpc>
              <a:defRPr/>
            </a:pPr>
            <a:r>
              <a:rPr lang="tr-TR" sz="1800" dirty="0" smtClean="0"/>
              <a:t>Yoksulluk,</a:t>
            </a:r>
          </a:p>
          <a:p>
            <a:pPr eaLnBrk="1" hangingPunct="1">
              <a:lnSpc>
                <a:spcPct val="90000"/>
              </a:lnSpc>
              <a:defRPr/>
            </a:pPr>
            <a:r>
              <a:rPr lang="tr-TR" sz="1800" dirty="0" smtClean="0"/>
              <a:t>Anne babalarda çocuklarına yönelik denetim eksikliği,</a:t>
            </a:r>
          </a:p>
          <a:p>
            <a:pPr eaLnBrk="1" hangingPunct="1">
              <a:lnSpc>
                <a:spcPct val="90000"/>
              </a:lnSpc>
              <a:defRPr/>
            </a:pPr>
            <a:r>
              <a:rPr lang="tr-TR" sz="1800" dirty="0" smtClean="0"/>
              <a:t>Sıcak ilginin olmadığı aile ortamları,</a:t>
            </a:r>
          </a:p>
          <a:p>
            <a:pPr eaLnBrk="1" hangingPunct="1">
              <a:lnSpc>
                <a:spcPct val="90000"/>
              </a:lnSpc>
              <a:defRPr/>
            </a:pPr>
            <a:r>
              <a:rPr lang="tr-TR" sz="1800" dirty="0" smtClean="0"/>
              <a:t>Sert, cezalandırıcı çocuk yetiştirme stilleri,</a:t>
            </a:r>
          </a:p>
          <a:p>
            <a:pPr eaLnBrk="1" hangingPunct="1">
              <a:lnSpc>
                <a:spcPct val="90000"/>
              </a:lnSpc>
              <a:defRPr/>
            </a:pPr>
            <a:r>
              <a:rPr lang="tr-TR" sz="1800" dirty="0" smtClean="0"/>
              <a:t>Empati eksikliği,</a:t>
            </a:r>
          </a:p>
          <a:p>
            <a:pPr eaLnBrk="1" hangingPunct="1">
              <a:lnSpc>
                <a:spcPct val="90000"/>
              </a:lnSpc>
              <a:defRPr/>
            </a:pPr>
            <a:r>
              <a:rPr lang="tr-TR" sz="1800" dirty="0" smtClean="0"/>
              <a:t>Düşük sosyal ilişki, </a:t>
            </a:r>
          </a:p>
          <a:p>
            <a:pPr eaLnBrk="1" hangingPunct="1">
              <a:lnSpc>
                <a:spcPct val="90000"/>
              </a:lnSpc>
              <a:defRPr/>
            </a:pPr>
            <a:r>
              <a:rPr lang="tr-TR" sz="1800" dirty="0" smtClean="0"/>
              <a:t>Zayıf duygusal , bilişsel gelişim,</a:t>
            </a:r>
          </a:p>
          <a:p>
            <a:pPr eaLnBrk="1" hangingPunct="1">
              <a:lnSpc>
                <a:spcPct val="90000"/>
              </a:lnSpc>
              <a:defRPr/>
            </a:pPr>
            <a:r>
              <a:rPr lang="tr-TR" sz="1800" dirty="0" smtClean="0"/>
              <a:t>Şiddet içerikli resimler çizme, yazılar yazma,</a:t>
            </a:r>
          </a:p>
          <a:p>
            <a:pPr eaLnBrk="1" hangingPunct="1">
              <a:lnSpc>
                <a:spcPct val="90000"/>
              </a:lnSpc>
              <a:defRPr/>
            </a:pPr>
            <a:r>
              <a:rPr lang="tr-TR" sz="1800" dirty="0" smtClean="0"/>
              <a:t>Hayranlara eziyet etme,</a:t>
            </a:r>
          </a:p>
          <a:p>
            <a:pPr eaLnBrk="1" hangingPunct="1">
              <a:lnSpc>
                <a:spcPct val="90000"/>
              </a:lnSpc>
              <a:defRPr/>
            </a:pPr>
            <a:r>
              <a:rPr lang="tr-TR" sz="1800" dirty="0" smtClean="0"/>
              <a:t>Alay edilmek ya da öyle algılamak,</a:t>
            </a:r>
          </a:p>
          <a:p>
            <a:pPr eaLnBrk="1" hangingPunct="1">
              <a:lnSpc>
                <a:spcPct val="90000"/>
              </a:lnSpc>
              <a:defRPr/>
            </a:pPr>
            <a:r>
              <a:rPr lang="tr-TR" sz="1800" dirty="0" smtClean="0"/>
              <a:t>Kontrol edilmeyen öfke,</a:t>
            </a:r>
          </a:p>
          <a:p>
            <a:pPr eaLnBrk="1" hangingPunct="1">
              <a:lnSpc>
                <a:spcPct val="90000"/>
              </a:lnSpc>
              <a:defRPr/>
            </a:pPr>
            <a:r>
              <a:rPr lang="tr-TR" sz="1800" dirty="0" smtClean="0"/>
              <a:t>Çetelerle ilişkide olma.</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D:\Belgelerim\Resimlerim\SUNU RESİMLERİ\YAZISIZ RESİMLER\AİLE VE ÇOCUK\AİLE VE ÇOCUK\Kopyası 42-15474093.jpg"/>
          <p:cNvPicPr>
            <a:picLocks noChangeAspect="1" noChangeArrowheads="1"/>
          </p:cNvPicPr>
          <p:nvPr/>
        </p:nvPicPr>
        <p:blipFill>
          <a:blip r:embed="rId2" cstate="print"/>
          <a:srcRect/>
          <a:stretch>
            <a:fillRect/>
          </a:stretch>
        </p:blipFill>
        <p:spPr bwMode="auto">
          <a:xfrm>
            <a:off x="1524000" y="1752600"/>
            <a:ext cx="5826515" cy="4495800"/>
          </a:xfrm>
          <a:prstGeom prst="rect">
            <a:avLst/>
          </a:prstGeom>
          <a:noFill/>
          <a:ln w="9525">
            <a:noFill/>
            <a:miter lim="800000"/>
            <a:headEnd/>
            <a:tailEnd/>
          </a:ln>
        </p:spPr>
      </p:pic>
      <p:sp>
        <p:nvSpPr>
          <p:cNvPr id="4" name="Rectangle 1"/>
          <p:cNvSpPr>
            <a:spLocks noChangeArrowheads="1"/>
          </p:cNvSpPr>
          <p:nvPr/>
        </p:nvSpPr>
        <p:spPr bwMode="auto">
          <a:xfrm>
            <a:off x="762000" y="228600"/>
            <a:ext cx="7848600" cy="1323975"/>
          </a:xfrm>
          <a:prstGeom prst="rect">
            <a:avLst/>
          </a:prstGeom>
          <a:ln w="114300" cap="rnd" cmpd="dbl">
            <a:solidFill>
              <a:srgbClr val="C0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tr-TR" sz="4000" b="1" dirty="0">
                <a:solidFill>
                  <a:srgbClr val="000099"/>
                </a:solidFill>
              </a:rPr>
              <a:t>ÇOCUKLARINIZA ÖĞRETEBİLECEKLERİNİZ.</a:t>
            </a:r>
          </a:p>
        </p:txBody>
      </p:sp>
    </p:spTree>
  </p:cSld>
  <p:clrMapOvr>
    <a:masterClrMapping/>
  </p:clrMapOvr>
  <p:transition spd="slow">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sz="quarter" idx="1"/>
          </p:nvPr>
        </p:nvSpPr>
        <p:spPr>
          <a:xfrm>
            <a:off x="250825" y="260350"/>
            <a:ext cx="8497888" cy="6337300"/>
          </a:xfrm>
        </p:spPr>
        <p:txBody>
          <a:bodyPr>
            <a:normAutofit fontScale="85000" lnSpcReduction="20000"/>
          </a:bodyPr>
          <a:lstStyle/>
          <a:p>
            <a:pPr marL="274320" indent="-274320" fontAlgn="auto">
              <a:lnSpc>
                <a:spcPct val="90000"/>
              </a:lnSpc>
              <a:spcAft>
                <a:spcPts val="0"/>
              </a:spcAft>
              <a:buFont typeface="Wingdings" pitchFamily="2" charset="2"/>
              <a:buNone/>
              <a:defRPr/>
            </a:pPr>
            <a:r>
              <a:rPr lang="tr-TR" sz="800" b="1" dirty="0" smtClean="0"/>
              <a:t>  </a:t>
            </a:r>
          </a:p>
          <a:p>
            <a:pPr marL="274320" indent="-274320" algn="ctr" fontAlgn="auto">
              <a:lnSpc>
                <a:spcPct val="90000"/>
              </a:lnSpc>
              <a:spcAft>
                <a:spcPts val="0"/>
              </a:spcAft>
              <a:buFont typeface="Wingdings" pitchFamily="2" charset="2"/>
              <a:buNone/>
              <a:defRPr/>
            </a:pPr>
            <a:r>
              <a:rPr lang="tr-TR" b="1" dirty="0" smtClean="0"/>
              <a:t>   İYİ DOKUNMA</a:t>
            </a:r>
            <a:endParaRPr lang="tr-TR" dirty="0" smtClean="0"/>
          </a:p>
          <a:p>
            <a:pPr marL="274320" indent="-274320" algn="ctr" fontAlgn="auto">
              <a:lnSpc>
                <a:spcPct val="90000"/>
              </a:lnSpc>
              <a:spcAft>
                <a:spcPts val="0"/>
              </a:spcAft>
              <a:buFont typeface="Wingdings" pitchFamily="2" charset="2"/>
              <a:buNone/>
              <a:defRPr/>
            </a:pPr>
            <a:r>
              <a:rPr lang="tr-TR" sz="2400" dirty="0" smtClean="0"/>
              <a:t>KENDİMİZİ RAHATSIZ HİSSETMEDİĞİMİZ DOKUNMADIR. ANNENİN ÖPMESİ, BABANIN SARILMASI,ANNEANNE VE BÜYÜKBABANIN ZİYARETE GELDİKLERİNDE HERKESİN BİRBİRİNİ KUCAKLAMASI VE ÖPMESİ  GİBİ.</a:t>
            </a:r>
          </a:p>
          <a:p>
            <a:pPr marL="274320" indent="-274320" algn="ctr" fontAlgn="auto">
              <a:lnSpc>
                <a:spcPct val="90000"/>
              </a:lnSpc>
              <a:spcAft>
                <a:spcPts val="0"/>
              </a:spcAft>
              <a:buFont typeface="Wingdings" pitchFamily="2" charset="2"/>
              <a:buNone/>
              <a:defRPr/>
            </a:pPr>
            <a:endParaRPr lang="tr-TR" sz="2400" b="1" dirty="0" smtClean="0"/>
          </a:p>
          <a:p>
            <a:pPr marL="274320" indent="-274320" algn="ctr" fontAlgn="auto">
              <a:lnSpc>
                <a:spcPct val="90000"/>
              </a:lnSpc>
              <a:spcAft>
                <a:spcPts val="0"/>
              </a:spcAft>
              <a:buFont typeface="Wingdings" pitchFamily="2" charset="2"/>
              <a:buNone/>
              <a:defRPr/>
            </a:pPr>
            <a:r>
              <a:rPr lang="tr-TR" b="1" dirty="0" smtClean="0"/>
              <a:t>     KÖTÜ DOKUNMA</a:t>
            </a:r>
            <a:endParaRPr lang="tr-TR" dirty="0" smtClean="0"/>
          </a:p>
          <a:p>
            <a:pPr marL="274320" indent="-274320" fontAlgn="auto">
              <a:lnSpc>
                <a:spcPct val="90000"/>
              </a:lnSpc>
              <a:spcAft>
                <a:spcPts val="0"/>
              </a:spcAft>
              <a:buFont typeface="Wingdings" pitchFamily="2" charset="2"/>
              <a:buNone/>
              <a:defRPr/>
            </a:pPr>
            <a:r>
              <a:rPr lang="tr-TR" sz="2400" dirty="0" smtClean="0"/>
              <a:t>KENDİMİZİ RAHATSIZ HİSSETMEMİZE NEDEN OLAN DOKUNMALARDIR. </a:t>
            </a:r>
          </a:p>
          <a:p>
            <a:pPr marL="274320" indent="-274320" fontAlgn="auto">
              <a:lnSpc>
                <a:spcPct val="90000"/>
              </a:lnSpc>
              <a:spcAft>
                <a:spcPts val="0"/>
              </a:spcAft>
              <a:buFont typeface="Wingdings" pitchFamily="2" charset="2"/>
              <a:buNone/>
              <a:defRPr/>
            </a:pPr>
            <a:endParaRPr lang="tr-TR" sz="2400" b="1" dirty="0" smtClean="0">
              <a:latin typeface="Comic Sans MS" pitchFamily="66" charset="0"/>
            </a:endParaRPr>
          </a:p>
          <a:p>
            <a:pPr marL="274320" indent="-274320" fontAlgn="auto">
              <a:lnSpc>
                <a:spcPct val="120000"/>
              </a:lnSpc>
              <a:spcAft>
                <a:spcPts val="0"/>
              </a:spcAft>
              <a:buFont typeface="Wingdings"/>
              <a:buChar char=""/>
              <a:defRPr/>
            </a:pPr>
            <a:r>
              <a:rPr lang="tr-TR" sz="2600" b="1" dirty="0" smtClean="0">
                <a:solidFill>
                  <a:srgbClr val="FF0000"/>
                </a:solidFill>
                <a:effectLst>
                  <a:outerShdw blurRad="38100" dist="38100" dir="2700000" algn="tl">
                    <a:srgbClr val="000000"/>
                  </a:outerShdw>
                </a:effectLst>
                <a:latin typeface="Comic Sans MS" pitchFamily="66" charset="0"/>
              </a:rPr>
              <a:t>CAN ACITIYORSA</a:t>
            </a:r>
          </a:p>
          <a:p>
            <a:pPr marL="274320" indent="-274320" fontAlgn="auto">
              <a:lnSpc>
                <a:spcPct val="120000"/>
              </a:lnSpc>
              <a:spcAft>
                <a:spcPts val="0"/>
              </a:spcAft>
              <a:buFont typeface="Wingdings"/>
              <a:buChar char=""/>
              <a:defRPr/>
            </a:pPr>
            <a:r>
              <a:rPr lang="tr-TR" sz="2600" b="1" dirty="0" smtClean="0">
                <a:solidFill>
                  <a:srgbClr val="FF0000"/>
                </a:solidFill>
                <a:effectLst>
                  <a:outerShdw blurRad="38100" dist="38100" dir="2700000" algn="tl">
                    <a:srgbClr val="000000"/>
                  </a:outerShdw>
                </a:effectLst>
                <a:latin typeface="Comic Sans MS" pitchFamily="66" charset="0"/>
              </a:rPr>
              <a:t>İSTEMEDİĞİN HALDE DOKUNMAYA ÇALIŞILIYORSA</a:t>
            </a:r>
          </a:p>
          <a:p>
            <a:pPr marL="274320" indent="-274320" fontAlgn="auto">
              <a:lnSpc>
                <a:spcPct val="120000"/>
              </a:lnSpc>
              <a:spcAft>
                <a:spcPts val="0"/>
              </a:spcAft>
              <a:buFont typeface="Wingdings"/>
              <a:buChar char=""/>
              <a:defRPr/>
            </a:pPr>
            <a:r>
              <a:rPr lang="tr-TR" sz="2600" b="1" dirty="0" smtClean="0">
                <a:solidFill>
                  <a:srgbClr val="FF0000"/>
                </a:solidFill>
                <a:effectLst>
                  <a:outerShdw blurRad="38100" dist="38100" dir="2700000" algn="tl">
                    <a:srgbClr val="000000"/>
                  </a:outerShdw>
                </a:effectLst>
                <a:latin typeface="Comic Sans MS" pitchFamily="66" charset="0"/>
              </a:rPr>
              <a:t>DOKUNAN KİŞİ KENDİNİ RAHATSIZ HİSSETMENE NEDEN OLUYORSA</a:t>
            </a:r>
          </a:p>
          <a:p>
            <a:pPr marL="274320" indent="-274320" fontAlgn="auto">
              <a:lnSpc>
                <a:spcPct val="120000"/>
              </a:lnSpc>
              <a:spcAft>
                <a:spcPts val="0"/>
              </a:spcAft>
              <a:buFont typeface="Wingdings"/>
              <a:buChar char=""/>
              <a:defRPr/>
            </a:pPr>
            <a:r>
              <a:rPr lang="tr-TR" sz="2600" b="1" dirty="0" smtClean="0">
                <a:solidFill>
                  <a:srgbClr val="FF0000"/>
                </a:solidFill>
                <a:effectLst>
                  <a:outerShdw blurRad="38100" dist="38100" dir="2700000" algn="tl">
                    <a:srgbClr val="000000"/>
                  </a:outerShdw>
                </a:effectLst>
                <a:latin typeface="Comic Sans MS" pitchFamily="66" charset="0"/>
              </a:rPr>
              <a:t>BİRİNİN SENİ KENDİNE DOKUNMAYA ZORLADIĞI BİR DURUM VARSA</a:t>
            </a:r>
          </a:p>
          <a:p>
            <a:pPr marL="274320" indent="-274320" fontAlgn="auto">
              <a:lnSpc>
                <a:spcPct val="120000"/>
              </a:lnSpc>
              <a:spcAft>
                <a:spcPts val="0"/>
              </a:spcAft>
              <a:buFont typeface="Wingdings"/>
              <a:buChar char=""/>
              <a:defRPr/>
            </a:pPr>
            <a:r>
              <a:rPr lang="tr-TR" sz="2600" b="1" dirty="0" smtClean="0">
                <a:solidFill>
                  <a:srgbClr val="FF0000"/>
                </a:solidFill>
                <a:effectLst>
                  <a:outerShdw blurRad="38100" dist="38100" dir="2700000" algn="tl">
                    <a:srgbClr val="000000"/>
                  </a:outerShdw>
                </a:effectLst>
                <a:latin typeface="Comic Sans MS" pitchFamily="66" charset="0"/>
              </a:rPr>
              <a:t>DOKUNAN KİŞİ BUNU KİMSEYE SÖYLEME DİYORSA</a:t>
            </a:r>
          </a:p>
          <a:p>
            <a:pPr marL="274320" indent="-274320" fontAlgn="auto">
              <a:lnSpc>
                <a:spcPct val="120000"/>
              </a:lnSpc>
              <a:spcAft>
                <a:spcPts val="0"/>
              </a:spcAft>
              <a:buFont typeface="Wingdings"/>
              <a:buChar char=""/>
              <a:defRPr/>
            </a:pPr>
            <a:r>
              <a:rPr lang="tr-TR" sz="2600" b="1" dirty="0" smtClean="0">
                <a:solidFill>
                  <a:srgbClr val="FF0000"/>
                </a:solidFill>
                <a:effectLst>
                  <a:outerShdw blurRad="38100" dist="38100" dir="2700000" algn="tl">
                    <a:srgbClr val="000000"/>
                  </a:outerShdw>
                </a:effectLst>
                <a:latin typeface="Comic Sans MS" pitchFamily="66" charset="0"/>
              </a:rPr>
              <a:t>SÖYLERSEN SANA ZARAR VERİRİM, AİLENE ZARAR VERİRİM GİBİ TEHDİT EDİYORSA BU KÖTÜ NİYETLİ BİR DOKUNMADIR.</a:t>
            </a:r>
          </a:p>
        </p:txBody>
      </p:sp>
    </p:spTree>
    <p:extLst>
      <p:ext uri="{BB962C8B-B14F-4D97-AF65-F5344CB8AC3E}">
        <p14:creationId xmlns:p14="http://schemas.microsoft.com/office/powerpoint/2010/main" xmlns="" val="325233529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600200"/>
            <a:ext cx="7467600" cy="4873625"/>
          </a:xfrm>
        </p:spPr>
        <p:txBody>
          <a:bodyPr>
            <a:normAutofit lnSpcReduction="10000"/>
          </a:bodyPr>
          <a:lstStyle/>
          <a:p>
            <a:pPr marL="274320" indent="-274320" fontAlgn="auto">
              <a:lnSpc>
                <a:spcPct val="90000"/>
              </a:lnSpc>
              <a:spcAft>
                <a:spcPts val="0"/>
              </a:spcAft>
              <a:buFont typeface="Wingdings"/>
              <a:buNone/>
              <a:defRPr/>
            </a:pPr>
            <a:r>
              <a:rPr lang="tr-TR" sz="3600" b="1" dirty="0" smtClean="0">
                <a:solidFill>
                  <a:schemeClr val="accent1">
                    <a:lumMod val="75000"/>
                  </a:schemeClr>
                </a:solidFill>
                <a:latin typeface="Comic Sans MS" pitchFamily="66" charset="0"/>
              </a:rPr>
              <a:t>Hiç şüphesiz cinsel istismar çocuklarımızın başına asla gelmemesini umduğumuz bir olaydır. Öte yandan bu konuyu uygun zamanda çocuklarımızla konuşmuş olmak çok önemidir.</a:t>
            </a:r>
          </a:p>
          <a:p>
            <a:pPr marL="274320" indent="-274320" fontAlgn="auto">
              <a:lnSpc>
                <a:spcPct val="90000"/>
              </a:lnSpc>
              <a:spcAft>
                <a:spcPts val="0"/>
              </a:spcAft>
              <a:buFont typeface="Wingdings"/>
              <a:buNone/>
              <a:defRPr/>
            </a:pPr>
            <a:r>
              <a:rPr lang="tr-TR" sz="3600" b="1" dirty="0" smtClean="0">
                <a:solidFill>
                  <a:schemeClr val="accent1">
                    <a:lumMod val="75000"/>
                  </a:schemeClr>
                </a:solidFill>
                <a:latin typeface="Comic Sans MS" pitchFamily="66" charset="0"/>
              </a:rPr>
              <a:t>Çocuklarımızı cinsel istismardan korumanın en iyi yolu budur.Çocuklarımızı bu konuda eğitmek…</a:t>
            </a:r>
          </a:p>
          <a:p>
            <a:pPr marL="274320" indent="-274320" fontAlgn="auto">
              <a:spcAft>
                <a:spcPts val="0"/>
              </a:spcAft>
              <a:buFont typeface="Wingdings"/>
              <a:buChar char=""/>
              <a:defRPr/>
            </a:pPr>
            <a:endParaRPr lang="tr-TR" dirty="0"/>
          </a:p>
        </p:txBody>
      </p:sp>
    </p:spTree>
    <p:extLst>
      <p:ext uri="{BB962C8B-B14F-4D97-AF65-F5344CB8AC3E}">
        <p14:creationId xmlns:p14="http://schemas.microsoft.com/office/powerpoint/2010/main" xmlns="" val="151162817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fontAlgn="auto">
              <a:spcAft>
                <a:spcPts val="0"/>
              </a:spcAft>
              <a:defRPr/>
            </a:pPr>
            <a:r>
              <a:rPr lang="tr-TR" b="1" dirty="0" smtClean="0">
                <a:solidFill>
                  <a:schemeClr val="accent1">
                    <a:lumMod val="75000"/>
                  </a:schemeClr>
                </a:solidFill>
                <a:latin typeface="Comic Sans MS" pitchFamily="66" charset="0"/>
              </a:rPr>
              <a:t>ÇOCUKLARIMIZI EĞİTMEK </a:t>
            </a:r>
            <a:br>
              <a:rPr lang="tr-TR" b="1" dirty="0" smtClean="0">
                <a:solidFill>
                  <a:schemeClr val="accent1">
                    <a:lumMod val="75000"/>
                  </a:schemeClr>
                </a:solidFill>
                <a:latin typeface="Comic Sans MS" pitchFamily="66" charset="0"/>
              </a:rPr>
            </a:br>
            <a:r>
              <a:rPr lang="tr-TR" b="1" dirty="0" smtClean="0">
                <a:solidFill>
                  <a:schemeClr val="accent1">
                    <a:lumMod val="75000"/>
                  </a:schemeClr>
                </a:solidFill>
                <a:latin typeface="Comic Sans MS" pitchFamily="66" charset="0"/>
              </a:rPr>
              <a:t>PEKİ AMA NASIL ?</a:t>
            </a:r>
            <a:endParaRPr lang="tr-TR" b="1" dirty="0">
              <a:solidFill>
                <a:schemeClr val="accent1">
                  <a:lumMod val="75000"/>
                </a:schemeClr>
              </a:solidFill>
              <a:latin typeface="Comic Sans MS" pitchFamily="66" charset="0"/>
            </a:endParaRPr>
          </a:p>
        </p:txBody>
      </p:sp>
      <p:sp>
        <p:nvSpPr>
          <p:cNvPr id="60419" name="2 İçerik Yer Tutucusu"/>
          <p:cNvSpPr>
            <a:spLocks noGrp="1"/>
          </p:cNvSpPr>
          <p:nvPr>
            <p:ph sz="quarter" idx="1"/>
          </p:nvPr>
        </p:nvSpPr>
        <p:spPr>
          <a:xfrm>
            <a:off x="457200" y="1600200"/>
            <a:ext cx="7467600" cy="4873625"/>
          </a:xfrm>
        </p:spPr>
        <p:txBody>
          <a:bodyPr/>
          <a:lstStyle/>
          <a:p>
            <a:r>
              <a:rPr lang="tr-TR" b="1" dirty="0" smtClean="0">
                <a:solidFill>
                  <a:srgbClr val="8E0000"/>
                </a:solidFill>
              </a:rPr>
              <a:t>ÖZELLİKLE ÇOCUKLARINIZI CİNSELLİKLE İLGİLİ BİLGİLENDİRMEYE BAŞLADIKLARI OKUL ÖNCESİ DÖNEMDE ADI TAM OLARAK KULLANMASANIZ BİLE CİNSEL İSTİSMARLA İLGİLİ KONULARA DEĞİNİN..</a:t>
            </a:r>
          </a:p>
          <a:p>
            <a:r>
              <a:rPr lang="tr-TR" b="1" dirty="0" smtClean="0">
                <a:solidFill>
                  <a:srgbClr val="7030A0"/>
                </a:solidFill>
              </a:rPr>
              <a:t>BU KONUŞMAYA “BEDENİMİZ ÖZELDİR, OYUN OYNAMAK İÇİN KULLANMAYIZ VE BAŞKALARININ BEDENİMİZLE OYNAMASINA İZİN VERMEMELİYİZ GİBİ BİR İFADE İLE BAŞLAYABİLİRİZ</a:t>
            </a:r>
            <a:r>
              <a:rPr lang="tr-TR" b="1" dirty="0" smtClean="0">
                <a:solidFill>
                  <a:srgbClr val="00B050"/>
                </a:solidFill>
              </a:rPr>
              <a:t>.</a:t>
            </a:r>
          </a:p>
          <a:p>
            <a:endParaRPr lang="tr-TR" dirty="0" smtClean="0"/>
          </a:p>
        </p:txBody>
      </p:sp>
    </p:spTree>
    <p:extLst>
      <p:ext uri="{BB962C8B-B14F-4D97-AF65-F5344CB8AC3E}">
        <p14:creationId xmlns:p14="http://schemas.microsoft.com/office/powerpoint/2010/main" xmlns="" val="399204351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381000"/>
            <a:ext cx="7467600" cy="6092825"/>
          </a:xfrm>
        </p:spPr>
        <p:txBody>
          <a:bodyPr>
            <a:normAutofit lnSpcReduction="10000"/>
          </a:bodyPr>
          <a:lstStyle/>
          <a:p>
            <a:pPr marL="274320" indent="-274320" fontAlgn="auto">
              <a:spcAft>
                <a:spcPts val="0"/>
              </a:spcAft>
              <a:buFont typeface="Courier New" pitchFamily="49" charset="0"/>
              <a:buChar char="o"/>
              <a:defRPr/>
            </a:pPr>
            <a:r>
              <a:rPr lang="tr-TR" sz="2800" b="1" dirty="0" smtClean="0">
                <a:solidFill>
                  <a:srgbClr val="8E0000"/>
                </a:solidFill>
                <a:latin typeface="Comic Sans MS" pitchFamily="66" charset="0"/>
              </a:rPr>
              <a:t>ÖZELLİKLE MAYO İLE KAPATILAN YERLERE DOKTORLAR VE BELLİ ÖZEL DURUMLARIN DIŞINDA KİMSENİN DOKUNMAMASI GEREKTĞİNİ UYGUN BİR DİLLE ANLATMALISINIZ.(Abartılı korkutucu tavır ve davranışlardan kaçının)</a:t>
            </a:r>
          </a:p>
          <a:p>
            <a:pPr marL="274320" indent="-274320" fontAlgn="auto">
              <a:spcAft>
                <a:spcPts val="0"/>
              </a:spcAft>
              <a:buFont typeface="Courier New" pitchFamily="49" charset="0"/>
              <a:buChar char="o"/>
              <a:defRPr/>
            </a:pPr>
            <a:r>
              <a:rPr lang="tr-TR" sz="2800" b="1" u="sng" dirty="0" smtClean="0">
                <a:solidFill>
                  <a:srgbClr val="00B050"/>
                </a:solidFill>
                <a:latin typeface="Comic Sans MS" pitchFamily="66" charset="0"/>
              </a:rPr>
              <a:t>HAYIR DEMEYİ ÖĞRETİN:</a:t>
            </a:r>
            <a:r>
              <a:rPr lang="tr-TR" sz="2800" b="1" dirty="0" smtClean="0">
                <a:solidFill>
                  <a:srgbClr val="00B050"/>
                </a:solidFill>
                <a:latin typeface="Comic Sans MS" pitchFamily="66" charset="0"/>
              </a:rPr>
              <a:t> ÇOCUKLARA HERHANGİ BİRİSİ ONLARI İNCİTMEYE KALKARSA “HAYIR” DEMELERİ GEREKTİĞİNİ SÖYLEYİN. </a:t>
            </a:r>
          </a:p>
          <a:p>
            <a:pPr marL="274320" indent="-274320" fontAlgn="auto">
              <a:spcAft>
                <a:spcPts val="0"/>
              </a:spcAft>
              <a:buFont typeface="Courier New" pitchFamily="49" charset="0"/>
              <a:buChar char="o"/>
              <a:defRPr/>
            </a:pPr>
            <a:r>
              <a:rPr lang="tr-TR" sz="2800" b="1" dirty="0" smtClean="0">
                <a:solidFill>
                  <a:srgbClr val="8E0000"/>
                </a:solidFill>
                <a:latin typeface="Comic Sans MS" pitchFamily="66" charset="0"/>
              </a:rPr>
              <a:t>ÇÜNKÜ BİRÇOK ÇOCUĞA BÜYÜKLERİN SÖYLEDİKLERİNE İTAAT ETMELERİ ÖĞRETİLMİŞTİR. </a:t>
            </a:r>
          </a:p>
          <a:p>
            <a:pPr marL="274320" indent="-274320" fontAlgn="auto">
              <a:spcAft>
                <a:spcPts val="0"/>
              </a:spcAft>
              <a:buFont typeface="Wingdings"/>
              <a:buChar char=""/>
              <a:defRPr/>
            </a:pPr>
            <a:endParaRPr lang="tr-TR" dirty="0"/>
          </a:p>
        </p:txBody>
      </p:sp>
    </p:spTree>
    <p:extLst>
      <p:ext uri="{BB962C8B-B14F-4D97-AF65-F5344CB8AC3E}">
        <p14:creationId xmlns:p14="http://schemas.microsoft.com/office/powerpoint/2010/main" xmlns="" val="32814872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09600" y="533400"/>
            <a:ext cx="7543800" cy="5940425"/>
          </a:xfrm>
        </p:spPr>
        <p:txBody>
          <a:bodyPr>
            <a:normAutofit/>
          </a:bodyPr>
          <a:lstStyle/>
          <a:p>
            <a:pPr marL="274320" indent="-274320" fontAlgn="auto">
              <a:spcAft>
                <a:spcPts val="0"/>
              </a:spcAft>
              <a:buFont typeface="Wingdings"/>
              <a:buChar char=""/>
              <a:defRPr/>
            </a:pPr>
            <a:r>
              <a:rPr lang="tr-TR" sz="2800" b="1" dirty="0" smtClean="0">
                <a:solidFill>
                  <a:srgbClr val="8E0000"/>
                </a:solidFill>
              </a:rPr>
              <a:t>ONA DOĞRU GELMEYEN ŞEYLERİ SİZE RAHATLIKLA SÖYLEYEBİLECEĞİNİ İFADE EDİN.BAZEN ÇOCUKLARIMIZIN OLAYLARI ABARTTIĞINI DÜŞÜNÜRÜZ NE OLURSA OLSUN SÖYLEDİKLERİNİ KULAK ARDI ETMEYİN.</a:t>
            </a:r>
          </a:p>
          <a:p>
            <a:pPr marL="274320" indent="-274320" fontAlgn="auto">
              <a:spcAft>
                <a:spcPts val="0"/>
              </a:spcAft>
              <a:buFont typeface="Wingdings"/>
              <a:buChar char=""/>
              <a:defRPr/>
            </a:pPr>
            <a:endParaRPr lang="tr-TR" sz="2800" b="1" dirty="0" smtClean="0">
              <a:solidFill>
                <a:srgbClr val="8E0000"/>
              </a:solidFill>
            </a:endParaRPr>
          </a:p>
          <a:p>
            <a:pPr marL="274320" indent="-274320" fontAlgn="auto">
              <a:spcAft>
                <a:spcPts val="0"/>
              </a:spcAft>
              <a:buFont typeface="Wingdings"/>
              <a:buChar char=""/>
              <a:defRPr/>
            </a:pPr>
            <a:r>
              <a:rPr lang="tr-TR" sz="2800" b="1" u="sng" dirty="0" smtClean="0">
                <a:solidFill>
                  <a:srgbClr val="0070C0"/>
                </a:solidFill>
              </a:rPr>
              <a:t>YARDIM İSTEMEYİ ÖĞRETİN:</a:t>
            </a:r>
            <a:r>
              <a:rPr lang="tr-TR" sz="2800" b="1" dirty="0" smtClean="0">
                <a:solidFill>
                  <a:srgbClr val="0070C0"/>
                </a:solidFill>
              </a:rPr>
              <a:t> BİRİSİ ONLARA KÖTÜ, RAHATSIZ EDİCİ BİR ŞEY YAPARSA ARKADAŞLARINDAN YA DA BÜYÜKLERDEN YARDIM İSTEMEYİ ÖĞRETİN. YARDIM İSTEDİKLERİNDE ONLARA KIZMAYACAĞINIZI SÖYLEYİN.</a:t>
            </a:r>
            <a:endParaRPr lang="tr-TR" sz="2800" b="1" u="sng" dirty="0" smtClean="0">
              <a:solidFill>
                <a:srgbClr val="0070C0"/>
              </a:solidFill>
            </a:endParaRPr>
          </a:p>
          <a:p>
            <a:pPr marL="274320" indent="-274320" fontAlgn="auto">
              <a:spcAft>
                <a:spcPts val="0"/>
              </a:spcAft>
              <a:buFont typeface="Wingdings"/>
              <a:buChar char=""/>
              <a:defRPr/>
            </a:pPr>
            <a:endParaRPr lang="tr-TR" dirty="0"/>
          </a:p>
        </p:txBody>
      </p:sp>
    </p:spTree>
    <p:extLst>
      <p:ext uri="{BB962C8B-B14F-4D97-AF65-F5344CB8AC3E}">
        <p14:creationId xmlns:p14="http://schemas.microsoft.com/office/powerpoint/2010/main" xmlns="" val="377766756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2 İçerik Yer Tutucusu"/>
          <p:cNvSpPr>
            <a:spLocks noGrp="1"/>
          </p:cNvSpPr>
          <p:nvPr>
            <p:ph sz="quarter" idx="1"/>
          </p:nvPr>
        </p:nvSpPr>
        <p:spPr>
          <a:xfrm>
            <a:off x="457200" y="609600"/>
            <a:ext cx="7467600" cy="5864225"/>
          </a:xfrm>
        </p:spPr>
        <p:txBody>
          <a:bodyPr/>
          <a:lstStyle/>
          <a:p>
            <a:r>
              <a:rPr lang="tr-TR" sz="3200" b="1" u="sng" dirty="0" smtClean="0">
                <a:solidFill>
                  <a:srgbClr val="0070C0"/>
                </a:solidFill>
                <a:latin typeface="Comic Sans MS" pitchFamily="66" charset="0"/>
              </a:rPr>
              <a:t>Onlara inandığınızı öğretin:</a:t>
            </a:r>
            <a:r>
              <a:rPr lang="tr-TR" sz="3200" b="1" dirty="0" smtClean="0">
                <a:solidFill>
                  <a:srgbClr val="0070C0"/>
                </a:solidFill>
                <a:latin typeface="Comic Sans MS" pitchFamily="66" charset="0"/>
              </a:rPr>
              <a:t> Çocuğunuza inanın eğer yardım istiyorsa bunu geri çevirmeyin. Çocuklar bu konularda çok ender yalan söylerler</a:t>
            </a:r>
            <a:r>
              <a:rPr lang="tr-TR" sz="3200" b="1" dirty="0" smtClean="0">
                <a:solidFill>
                  <a:srgbClr val="8E0000"/>
                </a:solidFill>
                <a:latin typeface="Comic Sans MS" pitchFamily="66" charset="0"/>
              </a:rPr>
              <a:t>. </a:t>
            </a:r>
            <a:endParaRPr lang="tr-TR" sz="3200" b="1" u="sng" dirty="0" smtClean="0">
              <a:solidFill>
                <a:srgbClr val="8E0000"/>
              </a:solidFill>
              <a:latin typeface="Comic Sans MS" pitchFamily="66" charset="0"/>
            </a:endParaRPr>
          </a:p>
          <a:p>
            <a:r>
              <a:rPr lang="tr-TR" sz="3200" b="1" dirty="0" smtClean="0">
                <a:solidFill>
                  <a:srgbClr val="8E0000"/>
                </a:solidFill>
                <a:latin typeface="Comic Sans MS" pitchFamily="66" charset="0"/>
              </a:rPr>
              <a:t>Çocuklarınıza bazı sırların hiçbir zaman saklanmaması gerektiğini söyleyin. Onlara söylemeleri gerektiğini ve istemeseler dahi bunların açıklanması gerektiğini anlatın.</a:t>
            </a:r>
            <a:endParaRPr lang="tr-TR" sz="3200" b="1" u="sng" dirty="0" smtClean="0">
              <a:solidFill>
                <a:srgbClr val="8E0000"/>
              </a:solidFill>
              <a:latin typeface="Comic Sans MS" pitchFamily="66" charset="0"/>
            </a:endParaRPr>
          </a:p>
          <a:p>
            <a:endParaRPr lang="tr-TR" dirty="0" smtClean="0"/>
          </a:p>
        </p:txBody>
      </p:sp>
    </p:spTree>
    <p:extLst>
      <p:ext uri="{BB962C8B-B14F-4D97-AF65-F5344CB8AC3E}">
        <p14:creationId xmlns:p14="http://schemas.microsoft.com/office/powerpoint/2010/main" xmlns="" val="18568738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2 İçerik Yer Tutucusu"/>
          <p:cNvSpPr>
            <a:spLocks noGrp="1"/>
          </p:cNvSpPr>
          <p:nvPr>
            <p:ph sz="quarter" idx="1"/>
          </p:nvPr>
        </p:nvSpPr>
        <p:spPr>
          <a:xfrm>
            <a:off x="457200" y="457200"/>
            <a:ext cx="7467600" cy="6016625"/>
          </a:xfrm>
        </p:spPr>
        <p:txBody>
          <a:bodyPr/>
          <a:lstStyle/>
          <a:p>
            <a:pPr>
              <a:lnSpc>
                <a:spcPct val="90000"/>
              </a:lnSpc>
            </a:pPr>
            <a:r>
              <a:rPr lang="tr-TR" sz="2800" b="1" u="sng" dirty="0" smtClean="0">
                <a:solidFill>
                  <a:srgbClr val="000099"/>
                </a:solidFill>
                <a:latin typeface="Comic Sans MS" pitchFamily="66" charset="0"/>
              </a:rPr>
              <a:t>Dokunulmayı reddetmeyi öğretin:</a:t>
            </a:r>
            <a:r>
              <a:rPr lang="tr-TR" sz="2800" b="1" dirty="0" smtClean="0">
                <a:solidFill>
                  <a:srgbClr val="000099"/>
                </a:solidFill>
                <a:latin typeface="Comic Sans MS" pitchFamily="66" charset="0"/>
              </a:rPr>
              <a:t> Çocuklarınıza kendilerinin ellenmesi ve öpülmesi durumunda eğer hoşlanmıyorlarsa bunu reddetmelerini söyleyin. Eğer birisi eller ve bunun sır olarak saklanması gerektiğini söylerse mutlaka size bildirmesi gerektiğini anlatın.</a:t>
            </a:r>
            <a:endParaRPr lang="tr-TR" sz="2800" b="1" u="sng" dirty="0" smtClean="0">
              <a:solidFill>
                <a:srgbClr val="000099"/>
              </a:solidFill>
              <a:latin typeface="Comic Sans MS" pitchFamily="66" charset="0"/>
            </a:endParaRPr>
          </a:p>
          <a:p>
            <a:pPr>
              <a:lnSpc>
                <a:spcPct val="90000"/>
              </a:lnSpc>
            </a:pPr>
            <a:r>
              <a:rPr lang="tr-TR" sz="2800" b="1" u="sng" dirty="0" smtClean="0">
                <a:solidFill>
                  <a:srgbClr val="8E0000"/>
                </a:solidFill>
                <a:latin typeface="Comic Sans MS" pitchFamily="66" charset="0"/>
              </a:rPr>
              <a:t>Yabancılarla konuşmamayı öğretin:</a:t>
            </a:r>
            <a:r>
              <a:rPr lang="tr-TR" sz="2800" b="1" dirty="0" smtClean="0">
                <a:solidFill>
                  <a:srgbClr val="8E0000"/>
                </a:solidFill>
                <a:latin typeface="Comic Sans MS" pitchFamily="66" charset="0"/>
              </a:rPr>
              <a:t> Çocuklarınıza, güvenliklerini korumak için gerekirse kendilerine zarar veren kişiden kaçmak, yüksek sesle bağırmak ve onu tekmelemek gibi bazı kural dışı davranışlarda bulunabileceklerini anlatın.</a:t>
            </a:r>
          </a:p>
          <a:p>
            <a:endParaRPr lang="tr-TR" dirty="0" smtClean="0"/>
          </a:p>
        </p:txBody>
      </p:sp>
    </p:spTree>
    <p:extLst>
      <p:ext uri="{BB962C8B-B14F-4D97-AF65-F5344CB8AC3E}">
        <p14:creationId xmlns:p14="http://schemas.microsoft.com/office/powerpoint/2010/main" xmlns="" val="99180276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876800" y="838200"/>
            <a:ext cx="3886200" cy="4832092"/>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dirty="0" smtClean="0">
                <a:solidFill>
                  <a:schemeClr val="tx1"/>
                </a:solidFill>
                <a:cs typeface="Times New Roman" pitchFamily="18" charset="0"/>
              </a:rPr>
              <a:t>Yabancılardan gelen yardım tekliflerini kabul etmemesi öğretilmelidir.</a:t>
            </a:r>
            <a:endParaRPr lang="tr-TR" sz="2800" b="1" dirty="0">
              <a:solidFill>
                <a:schemeClr val="tx1"/>
              </a:solidFill>
              <a:cs typeface="Times New Roman" pitchFamily="18" charset="0"/>
            </a:endParaRPr>
          </a:p>
          <a:p>
            <a:endParaRPr lang="tr-TR" sz="2800" b="1" dirty="0">
              <a:solidFill>
                <a:schemeClr val="tx1"/>
              </a:solidFill>
            </a:endParaRPr>
          </a:p>
          <a:p>
            <a:pPr eaLnBrk="0" hangingPunct="0"/>
            <a:r>
              <a:rPr lang="tr-TR" sz="2800" b="1" dirty="0" smtClean="0">
                <a:solidFill>
                  <a:srgbClr val="C00000"/>
                </a:solidFill>
                <a:cs typeface="Times New Roman" pitchFamily="18" charset="0"/>
              </a:rPr>
              <a:t>Küçük Örneklerle anlatılabilir. Şöyle şöyle olursa ne yaparsın gibi sorular hem çocuğun mevcut bilgilerini test eder hem de daha iyi kavramasını sağlar.</a:t>
            </a:r>
            <a:endParaRPr lang="tr-TR" sz="2800" b="1" dirty="0">
              <a:solidFill>
                <a:srgbClr val="C00000"/>
              </a:solidFill>
            </a:endParaRPr>
          </a:p>
        </p:txBody>
      </p:sp>
      <p:sp>
        <p:nvSpPr>
          <p:cNvPr id="3" name="Rectangle 1"/>
          <p:cNvSpPr>
            <a:spLocks noChangeArrowheads="1"/>
          </p:cNvSpPr>
          <p:nvPr/>
        </p:nvSpPr>
        <p:spPr bwMode="auto">
          <a:xfrm>
            <a:off x="381000" y="838200"/>
            <a:ext cx="3962400" cy="3970318"/>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dirty="0" smtClean="0">
                <a:solidFill>
                  <a:srgbClr val="C00000"/>
                </a:solidFill>
                <a:cs typeface="Times New Roman" pitchFamily="18" charset="0"/>
              </a:rPr>
              <a:t>Yabancılar konusunda çocuklar eğitilmelidir. </a:t>
            </a:r>
            <a:r>
              <a:rPr lang="tr-TR" sz="2800" b="1" dirty="0" smtClean="0">
                <a:solidFill>
                  <a:schemeClr val="tx1"/>
                </a:solidFill>
                <a:cs typeface="Times New Roman" pitchFamily="18" charset="0"/>
              </a:rPr>
              <a:t>Çocuk yabancı birisinin verdiği hediyeyi türü ne olursa olsun kabul etmemesi, ille de kabul etmek istiyorsa mutlaka anne babasına sorması öğretilmelidir.</a:t>
            </a:r>
            <a:endParaRPr lang="tr-TR" sz="28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381000"/>
            <a:ext cx="3962400" cy="600164"/>
          </a:xfrm>
          <a:prstGeom prst="rect">
            <a:avLst/>
          </a:prstGeom>
          <a:ln w="114300" cap="rnd" cmpd="dbl">
            <a:solidFill>
              <a:srgbClr val="FF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3300" b="1" dirty="0" smtClean="0">
                <a:solidFill>
                  <a:schemeClr val="tx2">
                    <a:lumMod val="75000"/>
                  </a:schemeClr>
                </a:solidFill>
                <a:cs typeface="Times New Roman" pitchFamily="18" charset="0"/>
              </a:rPr>
              <a:t>Örneklerle anlatın.</a:t>
            </a:r>
            <a:endParaRPr lang="tr-TR" sz="3300" b="1" dirty="0">
              <a:solidFill>
                <a:schemeClr val="tx2">
                  <a:lumMod val="75000"/>
                </a:schemeClr>
              </a:solidFill>
            </a:endParaRPr>
          </a:p>
        </p:txBody>
      </p:sp>
      <p:sp>
        <p:nvSpPr>
          <p:cNvPr id="4" name="Rectangle 1"/>
          <p:cNvSpPr>
            <a:spLocks noChangeArrowheads="1"/>
          </p:cNvSpPr>
          <p:nvPr/>
        </p:nvSpPr>
        <p:spPr bwMode="auto">
          <a:xfrm>
            <a:off x="381000" y="1295400"/>
            <a:ext cx="35814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Sen yolda yürürken yanına araba yanaşıp sana bir adres sorsa, kendilerini o adrese götürmelerini isterse ne yaparsın ??</a:t>
            </a:r>
            <a:endParaRPr lang="tr-TR" sz="2800" b="1" dirty="0">
              <a:solidFill>
                <a:schemeClr val="tx1"/>
              </a:solidFill>
            </a:endParaRPr>
          </a:p>
        </p:txBody>
      </p:sp>
      <p:sp>
        <p:nvSpPr>
          <p:cNvPr id="5" name="Rectangle 1"/>
          <p:cNvSpPr>
            <a:spLocks noChangeArrowheads="1"/>
          </p:cNvSpPr>
          <p:nvPr/>
        </p:nvSpPr>
        <p:spPr bwMode="auto">
          <a:xfrm>
            <a:off x="4953000" y="1295400"/>
            <a:ext cx="35814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Okul çıkışında bir kadın gelse, annen hasta oldu hastanede yatıyor, seni ona götüreceğim dese ne yaparsın.</a:t>
            </a:r>
            <a:endParaRPr lang="tr-TR" sz="2800" b="1" dirty="0">
              <a:solidFill>
                <a:schemeClr val="tx1"/>
              </a:solidFill>
            </a:endParaRPr>
          </a:p>
        </p:txBody>
      </p:sp>
      <p:sp>
        <p:nvSpPr>
          <p:cNvPr id="6" name="Rectangle 1"/>
          <p:cNvSpPr>
            <a:spLocks noChangeArrowheads="1"/>
          </p:cNvSpPr>
          <p:nvPr/>
        </p:nvSpPr>
        <p:spPr bwMode="auto">
          <a:xfrm>
            <a:off x="685800" y="4724400"/>
            <a:ext cx="7391400" cy="954107"/>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eaLnBrk="0" hangingPunct="0"/>
            <a:r>
              <a:rPr lang="tr-TR" sz="2800" b="1" dirty="0" smtClean="0">
                <a:solidFill>
                  <a:schemeClr val="tx1"/>
                </a:solidFill>
                <a:cs typeface="Times New Roman" pitchFamily="18" charset="0"/>
              </a:rPr>
              <a:t>Paketlerimi evime çıkarmama yardım eder misin diyen bir yabancıya yardım eder misin ?</a:t>
            </a:r>
            <a:endParaRPr lang="tr-TR" sz="28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tr-TR" sz="5400" smtClean="0">
                <a:solidFill>
                  <a:srgbClr val="FF0066"/>
                </a:solidFill>
              </a:rPr>
              <a:t>Şiddet</a:t>
            </a:r>
          </a:p>
        </p:txBody>
      </p:sp>
      <p:sp>
        <p:nvSpPr>
          <p:cNvPr id="88067" name="Rectangle 3"/>
          <p:cNvSpPr>
            <a:spLocks noGrp="1" noChangeArrowheads="1"/>
          </p:cNvSpPr>
          <p:nvPr>
            <p:ph type="body" sz="half" idx="1"/>
          </p:nvPr>
        </p:nvSpPr>
        <p:spPr>
          <a:xfrm>
            <a:off x="457200" y="1916113"/>
            <a:ext cx="5338763" cy="4249737"/>
          </a:xfrm>
        </p:spPr>
        <p:txBody>
          <a:bodyPr/>
          <a:lstStyle/>
          <a:p>
            <a:pPr lvl="1" eaLnBrk="1" hangingPunct="1">
              <a:lnSpc>
                <a:spcPct val="80000"/>
              </a:lnSpc>
              <a:defRPr/>
            </a:pPr>
            <a:r>
              <a:rPr lang="tr-TR" sz="2400" smtClean="0">
                <a:solidFill>
                  <a:srgbClr val="3366FF"/>
                </a:solidFill>
              </a:rPr>
              <a:t>“Sert, katı davranış”; “azarlama ve cezalandırmada aşırı gitme”; “inandırma ve anlaşmaya varma yerine kaba kuvvet kullanma” v.b. gibi tanımlanmaktadır. </a:t>
            </a:r>
          </a:p>
          <a:p>
            <a:pPr lvl="1" eaLnBrk="1" hangingPunct="1">
              <a:lnSpc>
                <a:spcPct val="80000"/>
              </a:lnSpc>
              <a:buFontTx/>
              <a:buNone/>
              <a:defRPr/>
            </a:pPr>
            <a:endParaRPr lang="tr-TR" sz="2400" smtClean="0">
              <a:solidFill>
                <a:srgbClr val="3366FF"/>
              </a:solidFill>
            </a:endParaRPr>
          </a:p>
          <a:p>
            <a:pPr lvl="1" eaLnBrk="1" hangingPunct="1">
              <a:lnSpc>
                <a:spcPct val="80000"/>
              </a:lnSpc>
              <a:defRPr/>
            </a:pPr>
            <a:r>
              <a:rPr lang="tr-TR" sz="2400" smtClean="0">
                <a:solidFill>
                  <a:srgbClr val="3366FF"/>
                </a:solidFill>
              </a:rPr>
              <a:t>Bu durumda, fiziksel anlamdaki her türlü saldırı, şiddet tanımı unsurları arasında yer alırken fiziksel olmayan kimi sözlü davranışlar da bu tanım kapsamına girmektedir</a:t>
            </a:r>
          </a:p>
        </p:txBody>
      </p:sp>
      <p:pic>
        <p:nvPicPr>
          <p:cNvPr id="4101" name="Picture 4" descr="azarlama"/>
          <p:cNvPicPr>
            <a:picLocks noGrp="1" noChangeAspect="1" noChangeArrowheads="1"/>
          </p:cNvPicPr>
          <p:nvPr>
            <p:ph sz="half" idx="2"/>
          </p:nvPr>
        </p:nvPicPr>
        <p:blipFill>
          <a:blip r:embed="rId2"/>
          <a:srcRect/>
          <a:stretch>
            <a:fillRect/>
          </a:stretch>
        </p:blipFill>
        <p:spPr>
          <a:xfrm>
            <a:off x="5940425" y="2205038"/>
            <a:ext cx="3203575" cy="2425700"/>
          </a:xfrm>
          <a:noFill/>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381000"/>
            <a:ext cx="3962400" cy="600164"/>
          </a:xfrm>
          <a:prstGeom prst="rect">
            <a:avLst/>
          </a:prstGeom>
          <a:ln w="114300" cap="rnd" cmpd="dbl">
            <a:solidFill>
              <a:srgbClr val="FF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3300" b="1" dirty="0" smtClean="0">
                <a:solidFill>
                  <a:schemeClr val="tx2">
                    <a:lumMod val="75000"/>
                  </a:schemeClr>
                </a:solidFill>
                <a:cs typeface="Times New Roman" pitchFamily="18" charset="0"/>
              </a:rPr>
              <a:t>Örneklerle anlatın.</a:t>
            </a:r>
            <a:endParaRPr lang="tr-TR" sz="3300" b="1" dirty="0">
              <a:solidFill>
                <a:schemeClr val="tx2">
                  <a:lumMod val="75000"/>
                </a:schemeClr>
              </a:solidFill>
            </a:endParaRPr>
          </a:p>
        </p:txBody>
      </p:sp>
      <p:sp>
        <p:nvSpPr>
          <p:cNvPr id="4" name="Rectangle 1"/>
          <p:cNvSpPr>
            <a:spLocks noChangeArrowheads="1"/>
          </p:cNvSpPr>
          <p:nvPr/>
        </p:nvSpPr>
        <p:spPr bwMode="auto">
          <a:xfrm>
            <a:off x="381000" y="1295400"/>
            <a:ext cx="3200400" cy="3108543"/>
          </a:xfrm>
          <a:prstGeom prst="rect">
            <a:avLst/>
          </a:prstGeom>
          <a:ln w="114300" cap="rnd" cmpd="dbl">
            <a:solidFill>
              <a:schemeClr val="accent3">
                <a:lumMod val="50000"/>
              </a:schemeClr>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13yaşındaki çocuğunuza 18-19 yaşında birisi gelse senle arkadaş olmak istediğini söylese ne yaparsın diye sorsanız ?</a:t>
            </a:r>
            <a:endParaRPr lang="tr-TR" sz="2800" b="1" dirty="0">
              <a:solidFill>
                <a:schemeClr val="tx1"/>
              </a:solidFill>
            </a:endParaRPr>
          </a:p>
        </p:txBody>
      </p:sp>
      <p:sp>
        <p:nvSpPr>
          <p:cNvPr id="5" name="Rectangle 1"/>
          <p:cNvSpPr>
            <a:spLocks noChangeArrowheads="1"/>
          </p:cNvSpPr>
          <p:nvPr/>
        </p:nvSpPr>
        <p:spPr bwMode="auto">
          <a:xfrm>
            <a:off x="4648200" y="1295400"/>
            <a:ext cx="3733800" cy="2677656"/>
          </a:xfrm>
          <a:prstGeom prst="rect">
            <a:avLst/>
          </a:prstGeom>
          <a:ln w="114300" cap="rnd" cmpd="dbl">
            <a:solidFill>
              <a:schemeClr val="accent3">
                <a:lumMod val="50000"/>
              </a:schemeClr>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16 yaşındaki çocuğunuza 24-25 yaşında birisi sana arkadaş olmak istediğini söylese ne yaparsın diye sorsanız ?</a:t>
            </a:r>
            <a:endParaRPr lang="tr-TR" sz="2800" b="1" dirty="0">
              <a:solidFill>
                <a:schemeClr val="tx1"/>
              </a:solidFill>
            </a:endParaRPr>
          </a:p>
        </p:txBody>
      </p:sp>
      <p:sp>
        <p:nvSpPr>
          <p:cNvPr id="7" name="Rectangle 1"/>
          <p:cNvSpPr>
            <a:spLocks noChangeArrowheads="1"/>
          </p:cNvSpPr>
          <p:nvPr/>
        </p:nvSpPr>
        <p:spPr bwMode="auto">
          <a:xfrm>
            <a:off x="609600" y="5029200"/>
            <a:ext cx="7391400" cy="1384995"/>
          </a:xfrm>
          <a:prstGeom prst="rect">
            <a:avLst/>
          </a:prstGeom>
          <a:ln w="114300" cap="rnd" cmpd="dbl">
            <a:solidFill>
              <a:schemeClr val="accent3">
                <a:lumMod val="50000"/>
              </a:schemeClr>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Arkadaşlıklar aynı yaş gruplarında olmalıdır. Çocuklarınız öğretmelisiniz. Okuldan ve kendi yaş grubundan arkadaşlıklar edinmesini.</a:t>
            </a:r>
            <a:endParaRPr lang="tr-TR" sz="28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381000"/>
            <a:ext cx="3962400" cy="600164"/>
          </a:xfrm>
          <a:prstGeom prst="rect">
            <a:avLst/>
          </a:prstGeom>
          <a:ln w="114300" cap="rnd" cmpd="dbl">
            <a:solidFill>
              <a:srgbClr val="FF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3300" b="1" dirty="0" smtClean="0">
                <a:solidFill>
                  <a:schemeClr val="tx2">
                    <a:lumMod val="75000"/>
                  </a:schemeClr>
                </a:solidFill>
                <a:cs typeface="Times New Roman" pitchFamily="18" charset="0"/>
              </a:rPr>
              <a:t>Örneklerle anlatın.</a:t>
            </a:r>
            <a:endParaRPr lang="tr-TR" sz="3300" b="1" dirty="0">
              <a:solidFill>
                <a:schemeClr val="tx2">
                  <a:lumMod val="75000"/>
                </a:schemeClr>
              </a:solidFill>
            </a:endParaRPr>
          </a:p>
        </p:txBody>
      </p:sp>
      <p:sp>
        <p:nvSpPr>
          <p:cNvPr id="4" name="Rectangle 1"/>
          <p:cNvSpPr>
            <a:spLocks noChangeArrowheads="1"/>
          </p:cNvSpPr>
          <p:nvPr/>
        </p:nvSpPr>
        <p:spPr bwMode="auto">
          <a:xfrm>
            <a:off x="304800" y="1447800"/>
            <a:ext cx="2895600" cy="3539430"/>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Sen parkta oynarken yanına bir adam gelse, köpeğini kaybettiğini, onunla birlikte aramanı istese ne yaparsın. </a:t>
            </a:r>
            <a:endParaRPr lang="tr-TR" sz="2800" b="1" dirty="0">
              <a:solidFill>
                <a:schemeClr val="tx1"/>
              </a:solidFill>
            </a:endParaRPr>
          </a:p>
        </p:txBody>
      </p:sp>
      <p:sp>
        <p:nvSpPr>
          <p:cNvPr id="5" name="Rectangle 1"/>
          <p:cNvSpPr>
            <a:spLocks noChangeArrowheads="1"/>
          </p:cNvSpPr>
          <p:nvPr/>
        </p:nvSpPr>
        <p:spPr bwMode="auto">
          <a:xfrm>
            <a:off x="304800" y="5257800"/>
            <a:ext cx="8001000" cy="1384995"/>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Yapılan araştırmalar bu gibi bir durumda çocukların yüzde sekseninin bu teklifi kabul ettiğini göstermiştir.</a:t>
            </a:r>
            <a:endParaRPr lang="tr-TR" sz="2800" b="1" dirty="0">
              <a:solidFill>
                <a:schemeClr val="tx1"/>
              </a:solidFill>
            </a:endParaRPr>
          </a:p>
        </p:txBody>
      </p:sp>
      <p:pic>
        <p:nvPicPr>
          <p:cNvPr id="1027" name="Picture 3" descr="D:\Documents\RESIMLERIM\SUNU RESİMLERİ\YAZISIZ RESİMLER\AİLE VE ÇOCUK\ÇOCUK RESİMLERİ\ÇOCUK32.jpg"/>
          <p:cNvPicPr>
            <a:picLocks noChangeAspect="1" noChangeArrowheads="1"/>
          </p:cNvPicPr>
          <p:nvPr/>
        </p:nvPicPr>
        <p:blipFill>
          <a:blip r:embed="rId2" cstate="print"/>
          <a:srcRect/>
          <a:stretch>
            <a:fillRect/>
          </a:stretch>
        </p:blipFill>
        <p:spPr bwMode="auto">
          <a:xfrm>
            <a:off x="3505200" y="1447800"/>
            <a:ext cx="5151549" cy="342900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04800" y="304800"/>
            <a:ext cx="3962400" cy="3970318"/>
          </a:xfrm>
          <a:prstGeom prst="rect">
            <a:avLst/>
          </a:prstGeom>
          <a:ln w="114300" cap="rnd" cmpd="dbl">
            <a:solidFill>
              <a:srgbClr val="8E0000"/>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fontAlgn="auto">
              <a:spcBef>
                <a:spcPts val="0"/>
              </a:spcBef>
              <a:spcAft>
                <a:spcPts val="0"/>
              </a:spcAft>
              <a:defRPr/>
            </a:pPr>
            <a:r>
              <a:rPr lang="tr-TR" sz="2800" b="1" dirty="0"/>
              <a:t>Cinsel yönden kötüye kullanıma </a:t>
            </a:r>
            <a:r>
              <a:rPr lang="tr-TR" sz="2800" b="1" dirty="0" smtClean="0"/>
              <a:t>yada kendisine zorla dokunmaya kalkışan, bir yere götürmeye çalışan </a:t>
            </a:r>
            <a:r>
              <a:rPr lang="tr-TR" sz="2800" b="1" dirty="0"/>
              <a:t>birisi ile karşılaştıklarında "yüksek sesle bağırmaları" öğretilmelidir</a:t>
            </a:r>
            <a:r>
              <a:rPr lang="tr-TR" sz="2800" b="1" dirty="0" smtClean="0"/>
              <a:t>.</a:t>
            </a:r>
            <a:endParaRPr lang="tr-TR" sz="2800" b="1" dirty="0"/>
          </a:p>
        </p:txBody>
      </p:sp>
      <p:pic>
        <p:nvPicPr>
          <p:cNvPr id="3074" name="Picture 2" descr="D:\Documents\RESIMLERIM\SUNU RESİMLERİ\YAZISIZ RESİMLER\AİLE VE ÇOCUK\ÇOCUK RESİMLERİ\42-15256656.jpg"/>
          <p:cNvPicPr>
            <a:picLocks noChangeAspect="1" noChangeArrowheads="1"/>
          </p:cNvPicPr>
          <p:nvPr/>
        </p:nvPicPr>
        <p:blipFill>
          <a:blip r:embed="rId2" cstate="print"/>
          <a:srcRect/>
          <a:stretch>
            <a:fillRect/>
          </a:stretch>
        </p:blipFill>
        <p:spPr bwMode="auto">
          <a:xfrm>
            <a:off x="4572000" y="304800"/>
            <a:ext cx="3937635" cy="3962400"/>
          </a:xfrm>
          <a:prstGeom prst="rect">
            <a:avLst/>
          </a:prstGeom>
          <a:noFill/>
        </p:spPr>
      </p:pic>
      <p:sp>
        <p:nvSpPr>
          <p:cNvPr id="5" name="Rectangle 1"/>
          <p:cNvSpPr>
            <a:spLocks noChangeArrowheads="1"/>
          </p:cNvSpPr>
          <p:nvPr/>
        </p:nvSpPr>
        <p:spPr bwMode="auto">
          <a:xfrm>
            <a:off x="228600" y="4876800"/>
            <a:ext cx="8382000" cy="1815882"/>
          </a:xfrm>
          <a:prstGeom prst="rect">
            <a:avLst/>
          </a:prstGeom>
          <a:ln w="114300" cap="rnd" cmpd="dbl">
            <a:solidFill>
              <a:srgbClr val="8E0000"/>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Çocuklara oyun, çalışma yaptıkları yerlerin insanların kalabalık olduğu yerler olduğu öğretilmeli. Tenha yerler hakkında bilgi verilmeli. Issız sokak araları, parklar, inşaatlar vb.</a:t>
            </a:r>
            <a:endParaRPr lang="tr-TR" sz="2800" b="1" dirty="0">
              <a:solidFill>
                <a:schemeClr val="tx1"/>
              </a:solidFill>
            </a:endParaRPr>
          </a:p>
        </p:txBody>
      </p:sp>
    </p:spTree>
  </p:cSld>
  <p:clrMapOvr>
    <a:masterClrMapping/>
  </p:clrMapOvr>
  <p:transition spd="slow">
    <p:split orient="vert" dir="in"/>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81000" y="381000"/>
            <a:ext cx="3962400" cy="3539430"/>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Çocuklara oyun, çalışma yaptıkları yerlerin insanların kalabalık olduğu yerler olduğu öğretilmeli. Tenha yerler hakkında bilgi verilmeli. Issız sokak araları, parklar, inşaatlar vb.</a:t>
            </a:r>
            <a:endParaRPr lang="tr-TR" sz="2800" b="1" dirty="0">
              <a:solidFill>
                <a:schemeClr val="tx1"/>
              </a:solidFill>
            </a:endParaRPr>
          </a:p>
        </p:txBody>
      </p:sp>
      <p:pic>
        <p:nvPicPr>
          <p:cNvPr id="4099" name="Picture 3" descr="D:\Documents\RESIMLERIM\SUNU RESİMLERİ\YAZISIZ RESİMLER\AİLE VE ÇOCUK\ÇOCUK RESİMLERİ\42-15227452.jpg"/>
          <p:cNvPicPr>
            <a:picLocks noChangeAspect="1" noChangeArrowheads="1"/>
          </p:cNvPicPr>
          <p:nvPr/>
        </p:nvPicPr>
        <p:blipFill>
          <a:blip r:embed="rId2" cstate="print"/>
          <a:srcRect/>
          <a:stretch>
            <a:fillRect/>
          </a:stretch>
        </p:blipFill>
        <p:spPr bwMode="auto">
          <a:xfrm>
            <a:off x="4724400" y="304800"/>
            <a:ext cx="4230710" cy="4114800"/>
          </a:xfrm>
          <a:prstGeom prst="rect">
            <a:avLst/>
          </a:prstGeom>
          <a:noFill/>
        </p:spPr>
      </p:pic>
      <p:sp>
        <p:nvSpPr>
          <p:cNvPr id="7" name="Rectangle 1"/>
          <p:cNvSpPr>
            <a:spLocks noChangeArrowheads="1"/>
          </p:cNvSpPr>
          <p:nvPr/>
        </p:nvSpPr>
        <p:spPr bwMode="auto">
          <a:xfrm>
            <a:off x="381000" y="4724400"/>
            <a:ext cx="8153400" cy="1384995"/>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Bazı çocuklar korkak olmadıklarını göstermek için uygun olmayan yerlerden geçmek isteyebilirler. </a:t>
            </a:r>
            <a:r>
              <a:rPr lang="tr-TR" sz="2800" b="1" dirty="0" smtClean="0">
                <a:solidFill>
                  <a:srgbClr val="FF0000"/>
                </a:solidFill>
                <a:cs typeface="Times New Roman" pitchFamily="18" charset="0"/>
              </a:rPr>
              <a:t>Tedbirin korkaklık olmadığı öğretilmelidir.</a:t>
            </a:r>
            <a:endParaRPr lang="tr-TR" sz="2800" b="1" dirty="0">
              <a:solidFill>
                <a:srgbClr val="FF0000"/>
              </a:solidFill>
            </a:endParaRPr>
          </a:p>
        </p:txBody>
      </p:sp>
    </p:spTree>
  </p:cSld>
  <p:clrMapOvr>
    <a:masterClrMapping/>
  </p:clrMapOvr>
  <p:transition spd="slow">
    <p:split orient="vert" dir="in"/>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724400" y="381000"/>
            <a:ext cx="4191000" cy="5078313"/>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r>
              <a:rPr lang="tr-TR" sz="2700" b="1" dirty="0" smtClean="0">
                <a:solidFill>
                  <a:schemeClr val="tx1"/>
                </a:solidFill>
                <a:cs typeface="Times New Roman" pitchFamily="18" charset="0"/>
              </a:rPr>
              <a:t>Vücutlarının özel yerleri yaralandığı </a:t>
            </a:r>
            <a:r>
              <a:rPr lang="tr-TR" sz="2700" b="1" dirty="0">
                <a:solidFill>
                  <a:schemeClr val="tx1"/>
                </a:solidFill>
                <a:cs typeface="Times New Roman" pitchFamily="18" charset="0"/>
              </a:rPr>
              <a:t>ya da hastalandığında yalnız doktorların  veya ana babalarının  dokunabileceği öğretilmelidir.</a:t>
            </a:r>
          </a:p>
          <a:p>
            <a:endParaRPr lang="tr-TR" sz="2700" b="1" dirty="0">
              <a:solidFill>
                <a:schemeClr val="tx1"/>
              </a:solidFill>
            </a:endParaRPr>
          </a:p>
          <a:p>
            <a:pPr eaLnBrk="0" hangingPunct="0"/>
            <a:r>
              <a:rPr lang="tr-TR" sz="2700" b="1" dirty="0" smtClean="0">
                <a:solidFill>
                  <a:schemeClr val="tx1"/>
                </a:solidFill>
                <a:cs typeface="Times New Roman" pitchFamily="18" charset="0"/>
              </a:rPr>
              <a:t>Başka yada yabancı birisinin böyle bir istekte bulunması halinde derhal oradan uzaklaşması, ailesine haber vermesi öğretilmelidir.</a:t>
            </a:r>
            <a:endParaRPr lang="tr-TR" sz="2700" b="1" dirty="0">
              <a:solidFill>
                <a:schemeClr val="tx1"/>
              </a:solidFill>
            </a:endParaRPr>
          </a:p>
        </p:txBody>
      </p:sp>
      <p:sp>
        <p:nvSpPr>
          <p:cNvPr id="3" name="Rectangle 1"/>
          <p:cNvSpPr>
            <a:spLocks noChangeArrowheads="1"/>
          </p:cNvSpPr>
          <p:nvPr/>
        </p:nvSpPr>
        <p:spPr bwMode="auto">
          <a:xfrm>
            <a:off x="228600" y="381000"/>
            <a:ext cx="41910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a:solidFill>
                  <a:schemeClr val="tx1"/>
                </a:solidFill>
                <a:cs typeface="Times New Roman" pitchFamily="18" charset="0"/>
              </a:rPr>
              <a:t>Rahatsız olacakları herhangi bir biçimde, kendilerine </a:t>
            </a:r>
            <a:r>
              <a:rPr lang="tr-TR" sz="2800" b="1" dirty="0">
                <a:solidFill>
                  <a:srgbClr val="FF0000"/>
                </a:solidFill>
                <a:cs typeface="Times New Roman" pitchFamily="18" charset="0"/>
              </a:rPr>
              <a:t>dokundurtmama</a:t>
            </a:r>
            <a:r>
              <a:rPr lang="tr-TR" sz="2800" b="1" dirty="0">
                <a:solidFill>
                  <a:schemeClr val="tx1"/>
                </a:solidFill>
                <a:cs typeface="Times New Roman" pitchFamily="18" charset="0"/>
              </a:rPr>
              <a:t> hakkına sahip oldukları  öğretilmelidir</a:t>
            </a:r>
            <a:r>
              <a:rPr lang="tr-TR" sz="2800" b="1" dirty="0" smtClean="0">
                <a:solidFill>
                  <a:schemeClr val="tx1"/>
                </a:solidFill>
                <a:cs typeface="Times New Roman" pitchFamily="18" charset="0"/>
              </a:rPr>
              <a:t>.</a:t>
            </a:r>
            <a:endParaRPr lang="tr-TR" sz="2800" b="1" dirty="0">
              <a:solidFill>
                <a:schemeClr val="tx1"/>
              </a:solidFill>
            </a:endParaRPr>
          </a:p>
        </p:txBody>
      </p:sp>
      <p:pic>
        <p:nvPicPr>
          <p:cNvPr id="2051" name="Picture 3" descr="D:\Documents\RESIMLERIM\SUNU RESİMLERİ\YAZISIZ RESİMLER\MESLEKLER\HASTANE\42-18869067.jpg"/>
          <p:cNvPicPr>
            <a:picLocks noChangeAspect="1" noChangeArrowheads="1"/>
          </p:cNvPicPr>
          <p:nvPr/>
        </p:nvPicPr>
        <p:blipFill>
          <a:blip r:embed="rId2" cstate="print"/>
          <a:srcRect/>
          <a:stretch>
            <a:fillRect/>
          </a:stretch>
        </p:blipFill>
        <p:spPr bwMode="auto">
          <a:xfrm>
            <a:off x="152400" y="3276600"/>
            <a:ext cx="4334936" cy="289560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3400" y="685800"/>
            <a:ext cx="3810000" cy="5262979"/>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fontAlgn="auto">
              <a:spcBef>
                <a:spcPts val="0"/>
              </a:spcBef>
              <a:spcAft>
                <a:spcPts val="0"/>
              </a:spcAft>
              <a:defRPr/>
            </a:pPr>
            <a:r>
              <a:rPr lang="tr-TR" sz="2800" b="1" dirty="0" smtClean="0"/>
              <a:t>Zorla kötüye </a:t>
            </a:r>
            <a:r>
              <a:rPr lang="tr-TR" sz="2800" b="1" dirty="0"/>
              <a:t>kullanıma kalkışan birisi ile karşılaştıklarında "yüksek sesle bağırmaları" öğretilmelidir.</a:t>
            </a:r>
          </a:p>
          <a:p>
            <a:pPr fontAlgn="auto">
              <a:spcBef>
                <a:spcPts val="0"/>
              </a:spcBef>
              <a:spcAft>
                <a:spcPts val="0"/>
              </a:spcAft>
              <a:defRPr/>
            </a:pPr>
            <a:endParaRPr lang="tr-TR" sz="2800" b="1" dirty="0"/>
          </a:p>
          <a:p>
            <a:pPr fontAlgn="auto">
              <a:spcBef>
                <a:spcPts val="0"/>
              </a:spcBef>
              <a:spcAft>
                <a:spcPts val="0"/>
              </a:spcAft>
              <a:defRPr/>
            </a:pPr>
            <a:r>
              <a:rPr lang="tr-TR" sz="2800" b="1" dirty="0" smtClean="0"/>
              <a:t>Çocuklara kötüye </a:t>
            </a:r>
            <a:r>
              <a:rPr lang="tr-TR" sz="2800" b="1" dirty="0"/>
              <a:t>kullanıldıklarını kime (anne ve babaya) ve nasıl anlatacakları öğretilmelidir.</a:t>
            </a:r>
          </a:p>
        </p:txBody>
      </p:sp>
      <p:pic>
        <p:nvPicPr>
          <p:cNvPr id="36867" name="Picture 2" descr="D:\Belgelerim\Resimlerim\SUNU RESİMLERİ\YAZISIZ RESİMLER\AİLE VE ÇOCUK\AİLE VE ÇOCUK\42-15784189.jpg"/>
          <p:cNvPicPr>
            <a:picLocks noChangeAspect="1" noChangeArrowheads="1"/>
          </p:cNvPicPr>
          <p:nvPr/>
        </p:nvPicPr>
        <p:blipFill>
          <a:blip r:embed="rId2" cstate="print"/>
          <a:srcRect/>
          <a:stretch>
            <a:fillRect/>
          </a:stretch>
        </p:blipFill>
        <p:spPr bwMode="auto">
          <a:xfrm>
            <a:off x="4800600" y="711200"/>
            <a:ext cx="3835400" cy="5080000"/>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648200" y="381000"/>
            <a:ext cx="3886200" cy="3539430"/>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dirty="0" smtClean="0">
                <a:solidFill>
                  <a:schemeClr val="tx1"/>
                </a:solidFill>
                <a:cs typeface="Times New Roman" pitchFamily="18" charset="0"/>
              </a:rPr>
              <a:t>Çocuklarınıza nereye giderlerse gitsinler gittikleri yeri size söylemeleri konusunda eğitin. </a:t>
            </a:r>
          </a:p>
          <a:p>
            <a:r>
              <a:rPr lang="tr-TR" sz="2800" b="1" dirty="0" smtClean="0">
                <a:solidFill>
                  <a:schemeClr val="tx1"/>
                </a:solidFill>
                <a:cs typeface="Times New Roman" pitchFamily="18" charset="0"/>
              </a:rPr>
              <a:t>Arkadaşlarını ve onların ailelerini mutlaka tanıyın.</a:t>
            </a:r>
            <a:endParaRPr lang="tr-TR" sz="2800" b="1" dirty="0">
              <a:solidFill>
                <a:schemeClr val="tx1"/>
              </a:solidFill>
            </a:endParaRPr>
          </a:p>
        </p:txBody>
      </p:sp>
      <p:sp>
        <p:nvSpPr>
          <p:cNvPr id="3" name="Rectangle 1"/>
          <p:cNvSpPr>
            <a:spLocks noChangeArrowheads="1"/>
          </p:cNvSpPr>
          <p:nvPr/>
        </p:nvSpPr>
        <p:spPr bwMode="auto">
          <a:xfrm>
            <a:off x="304800" y="381000"/>
            <a:ext cx="39624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dirty="0" smtClean="0">
                <a:solidFill>
                  <a:srgbClr val="C00000"/>
                </a:solidFill>
                <a:cs typeface="Times New Roman" pitchFamily="18" charset="0"/>
              </a:rPr>
              <a:t>Çocuklara kapı eğitimi verilmelidir. </a:t>
            </a:r>
          </a:p>
          <a:p>
            <a:pPr eaLnBrk="0" hangingPunct="0"/>
            <a:r>
              <a:rPr lang="tr-TR" sz="2800" b="1" dirty="0" smtClean="0">
                <a:solidFill>
                  <a:schemeClr val="tx1"/>
                </a:solidFill>
                <a:cs typeface="Times New Roman" pitchFamily="18" charset="0"/>
              </a:rPr>
              <a:t>Evde birisi dahi olsa kapıyı yabancı birisi açmaması gerektiği öğretilmelidir.</a:t>
            </a:r>
            <a:endParaRPr lang="tr-TR" sz="2800" b="1" dirty="0">
              <a:solidFill>
                <a:schemeClr val="tx1"/>
              </a:solidFill>
            </a:endParaRPr>
          </a:p>
        </p:txBody>
      </p:sp>
      <p:sp>
        <p:nvSpPr>
          <p:cNvPr id="4" name="Rectangle 1"/>
          <p:cNvSpPr>
            <a:spLocks noChangeArrowheads="1"/>
          </p:cNvSpPr>
          <p:nvPr/>
        </p:nvSpPr>
        <p:spPr bwMode="auto">
          <a:xfrm>
            <a:off x="304800" y="3429000"/>
            <a:ext cx="3962400" cy="2246769"/>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dirty="0" smtClean="0">
                <a:solidFill>
                  <a:schemeClr val="tx1"/>
                </a:solidFill>
                <a:cs typeface="Times New Roman" pitchFamily="18" charset="0"/>
              </a:rPr>
              <a:t>Tanıdık dahi olsa eve kimleri alıp almayacağı öğretilmelidir. Mesela teyzen geldiğin alabilirsin. </a:t>
            </a:r>
            <a:endParaRPr lang="tr-TR" sz="28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04800" y="381000"/>
            <a:ext cx="4267200" cy="569386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rgbClr val="C00000"/>
                </a:solidFill>
                <a:cs typeface="Times New Roman" pitchFamily="18" charset="0"/>
              </a:rPr>
              <a:t>Çocuklara kaybolma eğitimi verilmelidir. </a:t>
            </a:r>
          </a:p>
          <a:p>
            <a:pPr eaLnBrk="0" hangingPunct="0"/>
            <a:r>
              <a:rPr lang="tr-TR" sz="2800" b="1" dirty="0" smtClean="0">
                <a:solidFill>
                  <a:schemeClr val="tx1"/>
                </a:solidFill>
                <a:cs typeface="Times New Roman" pitchFamily="18" charset="0"/>
              </a:rPr>
              <a:t>Herhangi bir yerde kaybolduğunda, yolunu şaşırdığında neler yapması gerektiğini öğretin. </a:t>
            </a:r>
          </a:p>
          <a:p>
            <a:pPr eaLnBrk="0" hangingPunct="0"/>
            <a:endParaRPr lang="tr-TR" sz="2800" b="1" dirty="0" smtClean="0">
              <a:solidFill>
                <a:schemeClr val="tx1"/>
              </a:solidFill>
              <a:cs typeface="Times New Roman" pitchFamily="18" charset="0"/>
            </a:endParaRPr>
          </a:p>
          <a:p>
            <a:pPr eaLnBrk="0" hangingPunct="0"/>
            <a:r>
              <a:rPr lang="tr-TR" sz="2800" b="1" dirty="0" smtClean="0">
                <a:solidFill>
                  <a:schemeClr val="tx1"/>
                </a:solidFill>
                <a:cs typeface="Times New Roman" pitchFamily="18" charset="0"/>
              </a:rPr>
              <a:t>Kimlerden yardım alabileceğini öğretin.  Sizin evinizin telefon numaralarını ezbere öğretin. Polis, zabıta, jandarma, resmi kurumlar.</a:t>
            </a:r>
            <a:endParaRPr lang="tr-TR" sz="2800" b="1" dirty="0">
              <a:solidFill>
                <a:schemeClr val="tx1"/>
              </a:solidFill>
            </a:endParaRPr>
          </a:p>
        </p:txBody>
      </p:sp>
      <p:pic>
        <p:nvPicPr>
          <p:cNvPr id="5122" name="Picture 2" descr="C:\Users\PDR BOLUM BASKANI\Desktop\polis_logo.jpg"/>
          <p:cNvPicPr>
            <a:picLocks noChangeAspect="1" noChangeArrowheads="1"/>
          </p:cNvPicPr>
          <p:nvPr/>
        </p:nvPicPr>
        <p:blipFill>
          <a:blip r:embed="rId2" cstate="print"/>
          <a:srcRect/>
          <a:stretch>
            <a:fillRect/>
          </a:stretch>
        </p:blipFill>
        <p:spPr bwMode="auto">
          <a:xfrm>
            <a:off x="5105400" y="381000"/>
            <a:ext cx="3733800" cy="510286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33400" y="685800"/>
            <a:ext cx="3124200" cy="3970338"/>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fontAlgn="auto">
              <a:spcBef>
                <a:spcPts val="0"/>
              </a:spcBef>
              <a:spcAft>
                <a:spcPts val="0"/>
              </a:spcAft>
              <a:defRPr/>
            </a:pPr>
            <a:r>
              <a:rPr lang="tr-TR" sz="2800" b="1" dirty="0"/>
              <a:t>Çocuklarınıza size güvenmelerini öğretin. Sevgi gösterin. </a:t>
            </a:r>
          </a:p>
          <a:p>
            <a:pPr fontAlgn="auto">
              <a:spcBef>
                <a:spcPts val="0"/>
              </a:spcBef>
              <a:spcAft>
                <a:spcPts val="0"/>
              </a:spcAft>
              <a:defRPr/>
            </a:pPr>
            <a:endParaRPr lang="tr-TR" sz="2800" b="1" dirty="0"/>
          </a:p>
          <a:p>
            <a:pPr fontAlgn="auto">
              <a:spcBef>
                <a:spcPts val="0"/>
              </a:spcBef>
              <a:spcAft>
                <a:spcPts val="0"/>
              </a:spcAft>
              <a:defRPr/>
            </a:pPr>
            <a:r>
              <a:rPr lang="tr-TR" sz="2800" b="1" dirty="0"/>
              <a:t>Sevgi gören çocuklar en güvenli yeri aile olduğunu bilir.</a:t>
            </a:r>
          </a:p>
        </p:txBody>
      </p:sp>
      <p:sp>
        <p:nvSpPr>
          <p:cNvPr id="5" name="Rectangle 1"/>
          <p:cNvSpPr>
            <a:spLocks noChangeArrowheads="1"/>
          </p:cNvSpPr>
          <p:nvPr/>
        </p:nvSpPr>
        <p:spPr bwMode="auto">
          <a:xfrm>
            <a:off x="685800" y="5522913"/>
            <a:ext cx="7848600" cy="523220"/>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tr-TR" sz="2800" b="1" dirty="0" smtClean="0">
                <a:solidFill>
                  <a:srgbClr val="FF0000"/>
                </a:solidFill>
              </a:rPr>
              <a:t>SEVGİNİZİ </a:t>
            </a:r>
            <a:r>
              <a:rPr lang="tr-TR" sz="2800" b="1" dirty="0">
                <a:solidFill>
                  <a:srgbClr val="FF0000"/>
                </a:solidFill>
              </a:rPr>
              <a:t>DAVRANIŞLARINIZLA GÖSTERİN.</a:t>
            </a:r>
          </a:p>
        </p:txBody>
      </p:sp>
      <p:pic>
        <p:nvPicPr>
          <p:cNvPr id="37892" name="Picture 1" descr="D:\Belgelerim\Resimlerim\SUNU RESİMLERİ\YAZISIZ RESİMLER\AİLE VE ÇOCUK\BABA VE ÇOCUK\42-16529148.jpg"/>
          <p:cNvPicPr>
            <a:picLocks noChangeAspect="1" noChangeArrowheads="1"/>
          </p:cNvPicPr>
          <p:nvPr/>
        </p:nvPicPr>
        <p:blipFill>
          <a:blip r:embed="rId2" cstate="print"/>
          <a:srcRect/>
          <a:stretch>
            <a:fillRect/>
          </a:stretch>
        </p:blipFill>
        <p:spPr bwMode="auto">
          <a:xfrm>
            <a:off x="3962400" y="1066800"/>
            <a:ext cx="4905375" cy="3276600"/>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214983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tr-TR" sz="4000" dirty="0" smtClean="0"/>
              <a:t>ŞİDDET TÜRLERİ </a:t>
            </a:r>
          </a:p>
        </p:txBody>
      </p:sp>
      <p:sp>
        <p:nvSpPr>
          <p:cNvPr id="90115" name="Rectangle 3"/>
          <p:cNvSpPr>
            <a:spLocks noGrp="1" noChangeArrowheads="1"/>
          </p:cNvSpPr>
          <p:nvPr>
            <p:ph type="body" sz="half" idx="1"/>
          </p:nvPr>
        </p:nvSpPr>
        <p:spPr/>
        <p:txBody>
          <a:bodyPr/>
          <a:lstStyle/>
          <a:p>
            <a:pPr eaLnBrk="1" hangingPunct="1">
              <a:lnSpc>
                <a:spcPct val="90000"/>
              </a:lnSpc>
              <a:defRPr/>
            </a:pPr>
            <a:r>
              <a:rPr lang="tr-TR" sz="2800" b="0" smtClean="0">
                <a:solidFill>
                  <a:srgbClr val="FF9933"/>
                </a:solidFill>
              </a:rPr>
              <a:t>Fiziksel Ceza: bedenin cezaya uğraması anlamına gelir.</a:t>
            </a:r>
          </a:p>
          <a:p>
            <a:pPr lvl="1" eaLnBrk="1" hangingPunct="1">
              <a:lnSpc>
                <a:spcPct val="90000"/>
              </a:lnSpc>
              <a:defRPr/>
            </a:pPr>
            <a:r>
              <a:rPr lang="tr-TR" sz="2400" b="0" smtClean="0">
                <a:solidFill>
                  <a:srgbClr val="FF9933"/>
                </a:solidFill>
              </a:rPr>
              <a:t>Tokat atmak</a:t>
            </a:r>
          </a:p>
          <a:p>
            <a:pPr lvl="1" eaLnBrk="1" hangingPunct="1">
              <a:lnSpc>
                <a:spcPct val="90000"/>
              </a:lnSpc>
              <a:defRPr/>
            </a:pPr>
            <a:r>
              <a:rPr lang="tr-TR" sz="2400" b="0" smtClean="0">
                <a:solidFill>
                  <a:srgbClr val="FF9933"/>
                </a:solidFill>
              </a:rPr>
              <a:t>Vurmak</a:t>
            </a:r>
          </a:p>
          <a:p>
            <a:pPr lvl="1" eaLnBrk="1" hangingPunct="1">
              <a:lnSpc>
                <a:spcPct val="90000"/>
              </a:lnSpc>
              <a:defRPr/>
            </a:pPr>
            <a:r>
              <a:rPr lang="tr-TR" sz="2400" b="0" smtClean="0">
                <a:solidFill>
                  <a:srgbClr val="FF9933"/>
                </a:solidFill>
              </a:rPr>
              <a:t>Çimdiklemek</a:t>
            </a:r>
          </a:p>
          <a:p>
            <a:pPr lvl="1" eaLnBrk="1" hangingPunct="1">
              <a:lnSpc>
                <a:spcPct val="90000"/>
              </a:lnSpc>
              <a:defRPr/>
            </a:pPr>
            <a:r>
              <a:rPr lang="tr-TR" sz="2400" b="0" smtClean="0">
                <a:solidFill>
                  <a:srgbClr val="FF9933"/>
                </a:solidFill>
              </a:rPr>
              <a:t>Elle kemerle sopayla veya diğer araçlarla dövmek gibi</a:t>
            </a:r>
            <a:endParaRPr lang="tr-TR" sz="2400" smtClean="0"/>
          </a:p>
        </p:txBody>
      </p:sp>
      <p:pic>
        <p:nvPicPr>
          <p:cNvPr id="5125" name="Picture 7" descr="103028"/>
          <p:cNvPicPr>
            <a:picLocks noGrp="1" noChangeAspect="1" noChangeArrowheads="1"/>
          </p:cNvPicPr>
          <p:nvPr>
            <p:ph type="clipArt" sz="half" idx="2"/>
          </p:nvPr>
        </p:nvPicPr>
        <p:blipFill>
          <a:blip r:embed="rId2"/>
          <a:srcRect/>
          <a:stretch>
            <a:fillRect/>
          </a:stretch>
        </p:blipFill>
        <p:spPr>
          <a:xfrm>
            <a:off x="4648200" y="1658938"/>
            <a:ext cx="4038600" cy="4408487"/>
          </a:xfrm>
          <a:noFill/>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sz="quarter" idx="1"/>
          </p:nvPr>
        </p:nvSpPr>
        <p:spPr>
          <a:xfrm>
            <a:off x="0" y="457200"/>
            <a:ext cx="4716463" cy="6669088"/>
          </a:xfrm>
        </p:spPr>
        <p:txBody>
          <a:bodyPr>
            <a:normAutofit/>
          </a:bodyPr>
          <a:lstStyle/>
          <a:p>
            <a:pPr marL="274320" indent="-274320" fontAlgn="auto">
              <a:lnSpc>
                <a:spcPct val="90000"/>
              </a:lnSpc>
              <a:spcAft>
                <a:spcPts val="0"/>
              </a:spcAft>
              <a:buFont typeface="Wingdings"/>
              <a:buChar char=""/>
              <a:defRPr/>
            </a:pPr>
            <a:r>
              <a:rPr lang="tr-TR" dirty="0" smtClean="0"/>
              <a:t>POLİS İMDAT: 		</a:t>
            </a:r>
            <a:r>
              <a:rPr lang="tr-TR" dirty="0" smtClean="0">
                <a:solidFill>
                  <a:srgbClr val="FF0000"/>
                </a:solidFill>
                <a:effectLst>
                  <a:outerShdw blurRad="38100" dist="38100" dir="2700000" algn="tl">
                    <a:srgbClr val="000000"/>
                  </a:outerShdw>
                </a:effectLst>
              </a:rPr>
              <a:t>155</a:t>
            </a:r>
          </a:p>
          <a:p>
            <a:pPr marL="274320" indent="-274320" fontAlgn="auto">
              <a:lnSpc>
                <a:spcPct val="90000"/>
              </a:lnSpc>
              <a:spcAft>
                <a:spcPts val="0"/>
              </a:spcAft>
              <a:buFont typeface="Wingdings" pitchFamily="2" charset="2"/>
              <a:buNone/>
              <a:defRPr/>
            </a:pPr>
            <a:endParaRPr lang="tr-TR" dirty="0" smtClean="0">
              <a:solidFill>
                <a:srgbClr val="FF0000"/>
              </a:solidFill>
              <a:effectLst>
                <a:outerShdw blurRad="38100" dist="38100" dir="2700000" algn="tl">
                  <a:srgbClr val="000000"/>
                </a:outerShdw>
              </a:effectLst>
            </a:endParaRPr>
          </a:p>
          <a:p>
            <a:pPr marL="274320" indent="-274320" fontAlgn="auto">
              <a:lnSpc>
                <a:spcPct val="90000"/>
              </a:lnSpc>
              <a:spcAft>
                <a:spcPts val="0"/>
              </a:spcAft>
              <a:buFont typeface="Wingdings"/>
              <a:buChar char=""/>
              <a:defRPr/>
            </a:pPr>
            <a:r>
              <a:rPr lang="tr-TR" dirty="0" smtClean="0"/>
              <a:t>JANDARMA: 		</a:t>
            </a:r>
            <a:r>
              <a:rPr lang="tr-TR" dirty="0" smtClean="0">
                <a:solidFill>
                  <a:srgbClr val="FF0000"/>
                </a:solidFill>
                <a:effectLst>
                  <a:outerShdw blurRad="38100" dist="38100" dir="2700000" algn="tl">
                    <a:srgbClr val="000000"/>
                  </a:outerShdw>
                </a:effectLst>
              </a:rPr>
              <a:t>156</a:t>
            </a:r>
          </a:p>
          <a:p>
            <a:pPr marL="274320" indent="-274320" fontAlgn="auto">
              <a:lnSpc>
                <a:spcPct val="90000"/>
              </a:lnSpc>
              <a:spcAft>
                <a:spcPts val="0"/>
              </a:spcAft>
              <a:buFont typeface="Wingdings" pitchFamily="2" charset="2"/>
              <a:buNone/>
              <a:defRPr/>
            </a:pPr>
            <a:endParaRPr lang="tr-TR" dirty="0" smtClean="0">
              <a:solidFill>
                <a:srgbClr val="FF0000"/>
              </a:solidFill>
              <a:effectLst>
                <a:outerShdw blurRad="38100" dist="38100" dir="2700000" algn="tl">
                  <a:srgbClr val="000000"/>
                </a:outerShdw>
              </a:effectLst>
            </a:endParaRPr>
          </a:p>
          <a:p>
            <a:pPr marL="274320" indent="-274320" fontAlgn="auto">
              <a:lnSpc>
                <a:spcPct val="90000"/>
              </a:lnSpc>
              <a:spcAft>
                <a:spcPts val="0"/>
              </a:spcAft>
              <a:buFont typeface="Wingdings"/>
              <a:buChar char=""/>
              <a:defRPr/>
            </a:pPr>
            <a:r>
              <a:rPr lang="tr-TR" dirty="0" smtClean="0"/>
              <a:t>ACİL(HASTANE):     	</a:t>
            </a:r>
            <a:r>
              <a:rPr lang="tr-TR" dirty="0" smtClean="0">
                <a:solidFill>
                  <a:srgbClr val="FF0000"/>
                </a:solidFill>
                <a:effectLst>
                  <a:outerShdw blurRad="38100" dist="38100" dir="2700000" algn="tl">
                    <a:srgbClr val="000000"/>
                  </a:outerShdw>
                </a:effectLst>
              </a:rPr>
              <a:t>112</a:t>
            </a:r>
          </a:p>
          <a:p>
            <a:pPr marL="274320" indent="-274320" fontAlgn="auto">
              <a:lnSpc>
                <a:spcPct val="90000"/>
              </a:lnSpc>
              <a:spcAft>
                <a:spcPts val="0"/>
              </a:spcAft>
              <a:buFont typeface="Wingdings" pitchFamily="2" charset="2"/>
              <a:buNone/>
              <a:defRPr/>
            </a:pPr>
            <a:endParaRPr lang="tr-TR" dirty="0" smtClean="0">
              <a:solidFill>
                <a:srgbClr val="FF0000"/>
              </a:solidFill>
              <a:effectLst>
                <a:outerShdw blurRad="38100" dist="38100" dir="2700000" algn="tl">
                  <a:srgbClr val="000000"/>
                </a:outerShdw>
              </a:effectLst>
            </a:endParaRPr>
          </a:p>
          <a:p>
            <a:pPr marL="274320" indent="-274320" fontAlgn="auto">
              <a:lnSpc>
                <a:spcPct val="90000"/>
              </a:lnSpc>
              <a:spcAft>
                <a:spcPts val="0"/>
              </a:spcAft>
              <a:buFont typeface="Wingdings"/>
              <a:buChar char=""/>
              <a:defRPr/>
            </a:pPr>
            <a:r>
              <a:rPr lang="tr-TR" dirty="0" smtClean="0"/>
              <a:t>ÇOCUK HİZMETLERİ:</a:t>
            </a:r>
            <a:r>
              <a:rPr lang="tr-TR" dirty="0" smtClean="0">
                <a:solidFill>
                  <a:srgbClr val="FF0000"/>
                </a:solidFill>
                <a:effectLst>
                  <a:outerShdw blurRad="38100" dist="38100" dir="2700000" algn="tl">
                    <a:srgbClr val="000000"/>
                  </a:outerShdw>
                </a:effectLst>
              </a:rPr>
              <a:t>183</a:t>
            </a:r>
          </a:p>
        </p:txBody>
      </p:sp>
      <p:pic>
        <p:nvPicPr>
          <p:cNvPr id="131075" name="Picture 3" descr="cocuk-istismar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35463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1075"/>
                                        </p:tgtEl>
                                        <p:attrNameLst>
                                          <p:attrName>style.visibility</p:attrName>
                                        </p:attrNameLst>
                                      </p:cBhvr>
                                      <p:to>
                                        <p:strVal val="visible"/>
                                      </p:to>
                                    </p:set>
                                    <p:animEffect transition="in" filter="checkerboard(across)">
                                      <p:cBhvr>
                                        <p:cTn id="7" dur="1000"/>
                                        <p:tgtEl>
                                          <p:spTgt spid="131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131075"/>
                                        </p:tgtEl>
                                      </p:cBhvr>
                                    </p:animEffect>
                                    <p:set>
                                      <p:cBhvr>
                                        <p:cTn id="12" dur="1" fill="hold">
                                          <p:stCondLst>
                                            <p:cond delay="499"/>
                                          </p:stCondLst>
                                        </p:cTn>
                                        <p:tgtEl>
                                          <p:spTgt spid="131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Rot="1" noChangeArrowheads="1"/>
          </p:cNvSpPr>
          <p:nvPr>
            <p:ph sz="quarter" idx="1"/>
          </p:nvPr>
        </p:nvSpPr>
        <p:spPr>
          <a:xfrm>
            <a:off x="2667000" y="914400"/>
            <a:ext cx="6019800" cy="5715000"/>
          </a:xfrm>
        </p:spPr>
        <p:txBody>
          <a:bodyPr/>
          <a:lstStyle/>
          <a:p>
            <a:pPr eaLnBrk="1" hangingPunct="1"/>
            <a:r>
              <a:rPr lang="tr-TR" sz="2000" b="1" smtClean="0">
                <a:solidFill>
                  <a:srgbClr val="0070C0"/>
                </a:solidFill>
                <a:latin typeface="Comic Sans MS" pitchFamily="66" charset="0"/>
              </a:rPr>
              <a:t>CANI YANAR</a:t>
            </a:r>
          </a:p>
          <a:p>
            <a:pPr eaLnBrk="1" hangingPunct="1"/>
            <a:r>
              <a:rPr lang="tr-TR" sz="2000" b="1" smtClean="0">
                <a:solidFill>
                  <a:srgbClr val="0070C0"/>
                </a:solidFill>
                <a:latin typeface="Comic Sans MS" pitchFamily="66" charset="0"/>
              </a:rPr>
              <a:t>ÇOCUK EN SEVDİĞİ, EN DEĞER VERDİĞİ KİŞİDEN DAYAK YEDİĞİ İÇİN ÜZÜLÜR.</a:t>
            </a:r>
          </a:p>
          <a:p>
            <a:pPr eaLnBrk="1" hangingPunct="1"/>
            <a:r>
              <a:rPr lang="tr-TR" sz="2000" b="1" smtClean="0">
                <a:solidFill>
                  <a:srgbClr val="0070C0"/>
                </a:solidFill>
                <a:latin typeface="Comic Sans MS" pitchFamily="66" charset="0"/>
              </a:rPr>
              <a:t>KENDİSİNE VE ÇEVRESİNE KARŞI GÜVENİ SARSILABİLİR.</a:t>
            </a:r>
          </a:p>
          <a:p>
            <a:pPr eaLnBrk="1" hangingPunct="1"/>
            <a:r>
              <a:rPr lang="tr-TR" sz="2000" b="1" smtClean="0">
                <a:solidFill>
                  <a:srgbClr val="0070C0"/>
                </a:solidFill>
                <a:latin typeface="Comic Sans MS" pitchFamily="66" charset="0"/>
              </a:rPr>
              <a:t> HER HATALI DAVRANIŞI KARŞISINDA DAYAK YİYEBİLECEĞİNİ DÜŞÜNEN ÇOCUK KORKABİLİR, ÜRKEK VE ÇEKİNGEN OLABİLİR.</a:t>
            </a:r>
          </a:p>
          <a:p>
            <a:pPr eaLnBrk="1" hangingPunct="1"/>
            <a:r>
              <a:rPr lang="tr-TR" sz="2000" b="1" smtClean="0">
                <a:solidFill>
                  <a:srgbClr val="0070C0"/>
                </a:solidFill>
                <a:latin typeface="Comic Sans MS" pitchFamily="66" charset="0"/>
              </a:rPr>
              <a:t>  BİR PROBLEMLE KARŞILAŞINCA O DA ŞİDDETE BAŞVURABİLİR, SALDIRGAN OLABİLİR </a:t>
            </a:r>
          </a:p>
          <a:p>
            <a:pPr eaLnBrk="1" hangingPunct="1"/>
            <a:r>
              <a:rPr lang="tr-TR" sz="2000" b="1" smtClean="0">
                <a:solidFill>
                  <a:srgbClr val="0070C0"/>
                </a:solidFill>
                <a:latin typeface="Comic Sans MS" pitchFamily="66" charset="0"/>
              </a:rPr>
              <a:t> YAPTIĞI YANLIŞ DAVRANIŞI KARŞILIĞINDA, DAYAK YEDİĞİNDE KENDİNİ ÖDEŞMİŞ SAYAR VE KENDİNDE O DAVRANIŞI TEKRARLAMAYA HAK GÖRÜR.</a:t>
            </a:r>
          </a:p>
          <a:p>
            <a:pPr eaLnBrk="1" hangingPunct="1"/>
            <a:endParaRPr lang="tr-TR" sz="2000" b="1" smtClean="0"/>
          </a:p>
          <a:p>
            <a:pPr eaLnBrk="1" hangingPunct="1"/>
            <a:endParaRPr lang="tr-TR" sz="2000" b="1" smtClean="0"/>
          </a:p>
          <a:p>
            <a:pPr eaLnBrk="1" hangingPunct="1"/>
            <a:endParaRPr lang="tr-TR" sz="2000" b="1" smtClean="0"/>
          </a:p>
        </p:txBody>
      </p:sp>
      <p:pic>
        <p:nvPicPr>
          <p:cNvPr id="109572" name="Picture 4" descr="kapak_2"/>
          <p:cNvPicPr>
            <a:picLocks noChangeAspect="1" noChangeArrowheads="1"/>
          </p:cNvPicPr>
          <p:nvPr/>
        </p:nvPicPr>
        <p:blipFill>
          <a:blip r:embed="rId3"/>
          <a:srcRect/>
          <a:stretch>
            <a:fillRect/>
          </a:stretch>
        </p:blipFill>
        <p:spPr bwMode="auto">
          <a:xfrm>
            <a:off x="381000" y="1143000"/>
            <a:ext cx="2209800" cy="5181600"/>
          </a:xfrm>
          <a:prstGeom prst="rect">
            <a:avLst/>
          </a:prstGeom>
          <a:noFill/>
          <a:ln w="9525">
            <a:noFill/>
            <a:miter lim="800000"/>
            <a:headEnd/>
            <a:tailEnd/>
          </a:ln>
        </p:spPr>
      </p:pic>
      <p:sp>
        <p:nvSpPr>
          <p:cNvPr id="109575" name="Text Box 7"/>
          <p:cNvSpPr txBox="1">
            <a:spLocks noChangeArrowheads="1"/>
          </p:cNvSpPr>
          <p:nvPr/>
        </p:nvSpPr>
        <p:spPr bwMode="auto">
          <a:xfrm>
            <a:off x="304800" y="304800"/>
            <a:ext cx="8305800" cy="1066800"/>
          </a:xfrm>
          <a:prstGeom prst="rect">
            <a:avLst/>
          </a:prstGeom>
          <a:noFill/>
          <a:ln w="9525">
            <a:noFill/>
            <a:miter lim="800000"/>
            <a:headEnd/>
            <a:tailEnd/>
          </a:ln>
          <a:effectLst/>
        </p:spPr>
        <p:txBody>
          <a:bodyPr>
            <a:spAutoFit/>
          </a:bodyPr>
          <a:lstStyle/>
          <a:p>
            <a:pPr>
              <a:spcBef>
                <a:spcPct val="20000"/>
              </a:spcBef>
              <a:buClr>
                <a:schemeClr val="hlink"/>
              </a:buClr>
              <a:buFont typeface="Wingdings" pitchFamily="2" charset="2"/>
              <a:buNone/>
              <a:defRPr/>
            </a:pPr>
            <a:r>
              <a:rPr lang="tr-TR" sz="3200" b="1">
                <a:solidFill>
                  <a:srgbClr val="00CC66"/>
                </a:solidFill>
                <a:effectLst>
                  <a:outerShdw blurRad="38100" dist="38100" dir="2700000" algn="tl">
                    <a:srgbClr val="000000"/>
                  </a:outerShdw>
                </a:effectLst>
              </a:rPr>
              <a:t>DAYAĞIN ÇOCUĞA ETKİSİ NE OLUR?</a:t>
            </a:r>
          </a:p>
          <a:p>
            <a:pPr>
              <a:defRPr/>
            </a:pPr>
            <a:endParaRPr lang="tr-TR"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957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tr-TR" dirty="0" smtClean="0"/>
              <a:t>DUYGUSAL ŞİDDET</a:t>
            </a:r>
          </a:p>
        </p:txBody>
      </p:sp>
      <p:sp>
        <p:nvSpPr>
          <p:cNvPr id="92163" name="Rectangle 3"/>
          <p:cNvSpPr>
            <a:spLocks noGrp="1" noChangeArrowheads="1"/>
          </p:cNvSpPr>
          <p:nvPr>
            <p:ph type="body" sz="half" idx="1"/>
          </p:nvPr>
        </p:nvSpPr>
        <p:spPr>
          <a:xfrm>
            <a:off x="457200" y="1600200"/>
            <a:ext cx="8362950" cy="4525963"/>
          </a:xfrm>
        </p:spPr>
        <p:txBody>
          <a:bodyPr/>
          <a:lstStyle/>
          <a:p>
            <a:pPr eaLnBrk="1" hangingPunct="1">
              <a:lnSpc>
                <a:spcPct val="80000"/>
              </a:lnSpc>
              <a:defRPr/>
            </a:pPr>
            <a:r>
              <a:rPr lang="tr-TR" sz="2000" dirty="0" smtClean="0"/>
              <a:t>Duygusal şiddet, bir çok farklı şekilde görülebilir:</a:t>
            </a:r>
          </a:p>
          <a:p>
            <a:pPr eaLnBrk="1" hangingPunct="1">
              <a:lnSpc>
                <a:spcPct val="80000"/>
              </a:lnSpc>
              <a:defRPr/>
            </a:pPr>
            <a:r>
              <a:rPr lang="tr-TR" sz="2000" dirty="0" smtClean="0">
                <a:solidFill>
                  <a:srgbClr val="FF0000"/>
                </a:solidFill>
              </a:rPr>
              <a:t>REDDETMEK</a:t>
            </a:r>
            <a:r>
              <a:rPr lang="tr-TR" sz="2000" dirty="0" smtClean="0"/>
              <a:t>: çocuğun değerini reddet, kendisini küçük görmesine neden olmak</a:t>
            </a:r>
          </a:p>
          <a:p>
            <a:pPr eaLnBrk="1" hangingPunct="1">
              <a:lnSpc>
                <a:spcPct val="80000"/>
              </a:lnSpc>
              <a:defRPr/>
            </a:pPr>
            <a:r>
              <a:rPr lang="tr-TR" sz="2000" dirty="0" smtClean="0">
                <a:solidFill>
                  <a:srgbClr val="FF0000"/>
                </a:solidFill>
              </a:rPr>
              <a:t>AŞAĞILAMAK: </a:t>
            </a:r>
            <a:r>
              <a:rPr lang="tr-TR" sz="2000" dirty="0" smtClean="0"/>
              <a:t>alay ederek yada hakaret ederek çocuğu küçük düşürmek</a:t>
            </a:r>
          </a:p>
          <a:p>
            <a:pPr eaLnBrk="1" hangingPunct="1">
              <a:lnSpc>
                <a:spcPct val="80000"/>
              </a:lnSpc>
              <a:defRPr/>
            </a:pPr>
            <a:r>
              <a:rPr lang="tr-TR" sz="2000" dirty="0" smtClean="0">
                <a:solidFill>
                  <a:srgbClr val="FF0000"/>
                </a:solidFill>
              </a:rPr>
              <a:t>YILDIRMAK: </a:t>
            </a:r>
            <a:r>
              <a:rPr lang="tr-TR" sz="2000" dirty="0" smtClean="0"/>
              <a:t>fiziksel şiddetle tehdit etmek yada çocuğun eşyalarını kırıp dökmekle tehdit etmek</a:t>
            </a:r>
          </a:p>
          <a:p>
            <a:pPr eaLnBrk="1" hangingPunct="1">
              <a:lnSpc>
                <a:spcPct val="80000"/>
              </a:lnSpc>
              <a:defRPr/>
            </a:pPr>
            <a:r>
              <a:rPr lang="tr-TR" sz="2000" dirty="0" smtClean="0">
                <a:solidFill>
                  <a:srgbClr val="FF0000"/>
                </a:solidFill>
              </a:rPr>
              <a:t>SOYUTLAMA: </a:t>
            </a:r>
            <a:r>
              <a:rPr lang="tr-TR" sz="2000" dirty="0" smtClean="0"/>
              <a:t>diğer çocuklarla normal ilişkiyi kısıtlama, fiziksel sınırlama getirmek</a:t>
            </a:r>
          </a:p>
          <a:p>
            <a:pPr eaLnBrk="1" hangingPunct="1">
              <a:lnSpc>
                <a:spcPct val="80000"/>
              </a:lnSpc>
              <a:defRPr/>
            </a:pPr>
            <a:r>
              <a:rPr lang="tr-TR" sz="2000" dirty="0" smtClean="0"/>
              <a:t>Duygusal şiddet çok yıkıcı olabilir ve gencin depresyona girmesine içe kapanmasına özsaygısının azalmasına kaygılı olmasına saldırgan hale gelmesine ve başarısız olmasına yol açabilir.</a:t>
            </a:r>
          </a:p>
        </p:txBody>
      </p:sp>
      <p:pic>
        <p:nvPicPr>
          <p:cNvPr id="12293" name="Picture 5" descr="bullyingpic2big"/>
          <p:cNvPicPr>
            <a:picLocks noGrp="1" noChangeAspect="1" noChangeArrowheads="1"/>
          </p:cNvPicPr>
          <p:nvPr>
            <p:ph sz="half" idx="2"/>
          </p:nvPr>
        </p:nvPicPr>
        <p:blipFill>
          <a:blip r:embed="rId2"/>
          <a:srcRect/>
          <a:stretch>
            <a:fillRect/>
          </a:stretch>
        </p:blipFill>
        <p:spPr>
          <a:xfrm>
            <a:off x="2928926" y="4714884"/>
            <a:ext cx="5530868" cy="1890715"/>
          </a:xfrm>
          <a:solidFill>
            <a:schemeClr val="folHlink"/>
          </a:solidFill>
          <a:ln>
            <a:solidFill>
              <a:schemeClr val="folHlink"/>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1893</TotalTime>
  <Words>2617</Words>
  <Application>Microsoft Office PowerPoint</Application>
  <PresentationFormat>Ekran Gösterisi (4:3)</PresentationFormat>
  <Paragraphs>327</Paragraphs>
  <Slides>70</Slides>
  <Notes>15</Notes>
  <HiddenSlides>0</HiddenSlides>
  <MMClips>0</MMClips>
  <ScaleCrop>false</ScaleCrop>
  <HeadingPairs>
    <vt:vector size="4" baseType="variant">
      <vt:variant>
        <vt:lpstr>Tema</vt:lpstr>
      </vt:variant>
      <vt:variant>
        <vt:i4>1</vt:i4>
      </vt:variant>
      <vt:variant>
        <vt:lpstr>Slayt Başlıkları</vt:lpstr>
      </vt:variant>
      <vt:variant>
        <vt:i4>70</vt:i4>
      </vt:variant>
    </vt:vector>
  </HeadingPairs>
  <TitlesOfParts>
    <vt:vector size="71" baseType="lpstr">
      <vt:lpstr>Office Theme</vt:lpstr>
      <vt:lpstr>Slayt 1</vt:lpstr>
      <vt:lpstr>Slayt 2</vt:lpstr>
      <vt:lpstr>Slayt 3</vt:lpstr>
      <vt:lpstr>Slayt 4</vt:lpstr>
      <vt:lpstr>Risk faktörleri</vt:lpstr>
      <vt:lpstr>Şiddet</vt:lpstr>
      <vt:lpstr>ŞİDDET TÜRLERİ </vt:lpstr>
      <vt:lpstr>Slayt 8</vt:lpstr>
      <vt:lpstr>DUYGUSAL ŞİDDET</vt:lpstr>
      <vt:lpstr>Şiddete Örnekler</vt:lpstr>
      <vt:lpstr>Slayt 11</vt:lpstr>
      <vt:lpstr>Slayt 12</vt:lpstr>
      <vt:lpstr>Slayt 13</vt:lpstr>
      <vt:lpstr>Slayt 14</vt:lpstr>
      <vt:lpstr>İhmalin Göstergeleri</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ÇOCUKLARIMIZI EĞİTMEK  PEKİ AMA NASIL ?</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Kemal Tepecik</cp:lastModifiedBy>
  <cp:revision>395</cp:revision>
  <dcterms:created xsi:type="dcterms:W3CDTF">2006-08-16T00:00:00Z</dcterms:created>
  <dcterms:modified xsi:type="dcterms:W3CDTF">2021-03-31T08:00:30Z</dcterms:modified>
</cp:coreProperties>
</file>