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8"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2" r:id="rId37"/>
    <p:sldId id="293" r:id="rId38"/>
    <p:sldId id="294" r:id="rId39"/>
    <p:sldId id="295" r:id="rId40"/>
    <p:sldId id="296" r:id="rId41"/>
    <p:sldId id="297" r:id="rId42"/>
    <p:sldId id="290"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26.03.2021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26.03.2021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26.03.2021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26.03.2021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26.03.2021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26.03.2021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26.03.2021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26.03.2021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548680"/>
            <a:ext cx="7772400" cy="1872207"/>
          </a:xfrm>
        </p:spPr>
        <p:txBody>
          <a:bodyPr>
            <a:normAutofit fontScale="90000"/>
          </a:bodyPr>
          <a:lstStyle/>
          <a:p>
            <a:r>
              <a:rPr lang="tr-TR" sz="4700" b="1" dirty="0">
                <a:solidFill>
                  <a:srgbClr val="FF0000"/>
                </a:solidFill>
                <a:latin typeface="Calibri" panose="020F0502020204030204" pitchFamily="34" charset="0"/>
              </a:rPr>
              <a:t>SINAVA HAZIRLIK SÜRECİNDE AİLELERİN ROLÜ, </a:t>
            </a:r>
            <a:r>
              <a:rPr lang="tr-TR" sz="4700" b="1" dirty="0" smtClean="0">
                <a:solidFill>
                  <a:srgbClr val="FF0000"/>
                </a:solidFill>
                <a:latin typeface="Calibri" panose="020F0502020204030204" pitchFamily="34" charset="0"/>
              </a:rPr>
              <a:t>YAŞADIKLARI </a:t>
            </a:r>
            <a:r>
              <a:rPr lang="tr-TR" sz="4700" b="1" dirty="0">
                <a:solidFill>
                  <a:srgbClr val="FF0000"/>
                </a:solidFill>
                <a:latin typeface="Calibri" panose="020F0502020204030204" pitchFamily="34" charset="0"/>
              </a:rPr>
              <a:t>SORUNLAR ve AİLELERE ÖNERİLER</a:t>
            </a:r>
            <a:endParaRPr lang="tr-TR" dirty="0"/>
          </a:p>
        </p:txBody>
      </p:sp>
    </p:spTree>
    <p:extLst>
      <p:ext uri="{BB962C8B-B14F-4D97-AF65-F5344CB8AC3E}">
        <p14:creationId xmlns:p14="http://schemas.microsoft.com/office/powerpoint/2010/main" val="4070762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100" b="1" dirty="0">
                <a:solidFill>
                  <a:srgbClr val="FF0000"/>
                </a:solidFill>
                <a:latin typeface="Corbel"/>
              </a:rPr>
              <a:t>AİLELERİN YAŞADIĞI SORUNLAR</a:t>
            </a:r>
            <a:endParaRPr lang="tr-TR" dirty="0">
              <a:solidFill>
                <a:srgbClr val="FF0000"/>
              </a:solidFill>
            </a:endParaRPr>
          </a:p>
        </p:txBody>
      </p:sp>
      <p:sp>
        <p:nvSpPr>
          <p:cNvPr id="3" name="İçerik Yer Tutucusu 2"/>
          <p:cNvSpPr>
            <a:spLocks noGrp="1"/>
          </p:cNvSpPr>
          <p:nvPr>
            <p:ph idx="1"/>
          </p:nvPr>
        </p:nvSpPr>
        <p:spPr/>
        <p:txBody>
          <a:bodyPr/>
          <a:lstStyle/>
          <a:p>
            <a:pPr marL="438912" lvl="0" indent="-320040" algn="just">
              <a:spcBef>
                <a:spcPts val="0"/>
              </a:spcBef>
              <a:buClr>
                <a:srgbClr val="F0AD00"/>
              </a:buClr>
              <a:buSzPct val="80000"/>
              <a:buFont typeface="Wingdings 2"/>
              <a:buChar char=""/>
            </a:pPr>
            <a:r>
              <a:rPr lang="tr-TR" b="1" dirty="0">
                <a:solidFill>
                  <a:prstClr val="black"/>
                </a:solidFill>
              </a:rPr>
              <a:t>Aile içinde iletişim sorunları görülebilir.</a:t>
            </a:r>
          </a:p>
          <a:p>
            <a:pPr marL="0" lvl="0" indent="0" algn="just">
              <a:spcBef>
                <a:spcPts val="0"/>
              </a:spcBef>
              <a:buClr>
                <a:srgbClr val="F0AD00"/>
              </a:buClr>
              <a:buSzPct val="80000"/>
              <a:buNone/>
            </a:pPr>
            <a:r>
              <a:rPr lang="tr-TR" b="1" dirty="0" smtClean="0">
                <a:solidFill>
                  <a:prstClr val="black"/>
                </a:solidFill>
              </a:rPr>
              <a:t>   - </a:t>
            </a:r>
            <a:r>
              <a:rPr lang="tr-TR" b="1" dirty="0">
                <a:solidFill>
                  <a:prstClr val="black"/>
                </a:solidFill>
              </a:rPr>
              <a:t>Bu dönemde kız öğrencilerde alınganlık, kolay ağlama, odasına kapanma, içe dönüklüğe; erkek öğrencilerde ise kolay öfkelenmeye, agresif davranışlara sık rastlanmaktadır.</a:t>
            </a:r>
          </a:p>
          <a:p>
            <a:pPr marL="0" indent="0">
              <a:buNone/>
            </a:pPr>
            <a:endParaRPr lang="tr-TR" b="1" dirty="0"/>
          </a:p>
        </p:txBody>
      </p:sp>
      <p:pic>
        <p:nvPicPr>
          <p:cNvPr id="3074" name="Picture 2" descr="C:\Users\Selin\Desktop\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300536"/>
            <a:ext cx="3816423" cy="208079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elin\Desktop\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300536"/>
            <a:ext cx="2952328" cy="208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434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88640"/>
            <a:ext cx="8229600" cy="5904656"/>
          </a:xfrm>
        </p:spPr>
        <p:txBody>
          <a:bodyPr>
            <a:normAutofit fontScale="77500" lnSpcReduction="20000"/>
          </a:bodyPr>
          <a:lstStyle/>
          <a:p>
            <a:pPr marL="0" lvl="0" indent="0">
              <a:spcBef>
                <a:spcPts val="0"/>
              </a:spcBef>
              <a:buClr>
                <a:srgbClr val="F0AD00"/>
              </a:buClr>
              <a:buSzPct val="80000"/>
              <a:buNone/>
            </a:pPr>
            <a:r>
              <a:rPr lang="tr-TR" dirty="0">
                <a:solidFill>
                  <a:prstClr val="black"/>
                </a:solidFill>
                <a:latin typeface="Corbel"/>
              </a:rPr>
              <a:t>- </a:t>
            </a:r>
            <a:r>
              <a:rPr lang="tr-TR" b="1" dirty="0">
                <a:solidFill>
                  <a:prstClr val="black"/>
                </a:solidFill>
              </a:rPr>
              <a:t>Verilmek istenen mesajlar anne-baba ya da çocuk tarafından yanlış algılanabilir.</a:t>
            </a:r>
          </a:p>
          <a:p>
            <a:pPr marL="0" lvl="0" indent="0">
              <a:spcBef>
                <a:spcPts val="0"/>
              </a:spcBef>
              <a:buClr>
                <a:srgbClr val="F0AD00"/>
              </a:buClr>
              <a:buSzPct val="80000"/>
              <a:buNone/>
            </a:pPr>
            <a:r>
              <a:rPr lang="tr-TR" b="1" dirty="0" smtClean="0">
                <a:solidFill>
                  <a:prstClr val="black"/>
                </a:solidFill>
              </a:rPr>
              <a:t>- </a:t>
            </a:r>
            <a:r>
              <a:rPr lang="tr-TR" b="1" dirty="0">
                <a:solidFill>
                  <a:prstClr val="black"/>
                </a:solidFill>
              </a:rPr>
              <a:t>Anne-babanın konuşma tarzı çocuğun öfkelenmesine ve tepki göstermesine neden olabilir. Bu durum anne babalarca “ne söylesek kabahat” şeklindeki tanımlanır.</a:t>
            </a:r>
          </a:p>
          <a:p>
            <a:pPr marL="0" lvl="0" indent="0">
              <a:spcBef>
                <a:spcPts val="0"/>
              </a:spcBef>
              <a:buClr>
                <a:srgbClr val="F0AD00"/>
              </a:buClr>
              <a:buSzPct val="80000"/>
              <a:buNone/>
            </a:pPr>
            <a:endParaRPr lang="tr-TR" b="1" dirty="0" smtClean="0">
              <a:solidFill>
                <a:prstClr val="black"/>
              </a:solidFill>
            </a:endParaRPr>
          </a:p>
          <a:p>
            <a:pPr marL="0" lvl="0" indent="0">
              <a:spcBef>
                <a:spcPts val="0"/>
              </a:spcBef>
              <a:buClr>
                <a:srgbClr val="F0AD00"/>
              </a:buClr>
              <a:buSzPct val="80000"/>
              <a:buNone/>
            </a:pPr>
            <a:endParaRPr lang="tr-TR" b="1" dirty="0">
              <a:solidFill>
                <a:prstClr val="black"/>
              </a:solidFill>
            </a:endParaRPr>
          </a:p>
          <a:p>
            <a:pPr marL="0" lvl="0" indent="0">
              <a:spcBef>
                <a:spcPts val="0"/>
              </a:spcBef>
              <a:buClr>
                <a:srgbClr val="F0AD00"/>
              </a:buClr>
              <a:buSzPct val="80000"/>
              <a:buNone/>
            </a:pPr>
            <a:endParaRPr lang="tr-TR" b="1" dirty="0" smtClean="0">
              <a:solidFill>
                <a:prstClr val="black"/>
              </a:solidFill>
            </a:endParaRPr>
          </a:p>
          <a:p>
            <a:pPr marL="0" lvl="0" indent="0">
              <a:spcBef>
                <a:spcPts val="0"/>
              </a:spcBef>
              <a:buClr>
                <a:srgbClr val="F0AD00"/>
              </a:buClr>
              <a:buSzPct val="80000"/>
              <a:buNone/>
            </a:pPr>
            <a:endParaRPr lang="tr-TR" b="1" dirty="0" smtClean="0">
              <a:solidFill>
                <a:prstClr val="black"/>
              </a:solidFill>
            </a:endParaRPr>
          </a:p>
          <a:p>
            <a:pPr marL="0" lvl="0" indent="0">
              <a:spcBef>
                <a:spcPts val="0"/>
              </a:spcBef>
              <a:buClr>
                <a:srgbClr val="F0AD00"/>
              </a:buClr>
              <a:buSzPct val="80000"/>
              <a:buNone/>
            </a:pPr>
            <a:endParaRPr lang="tr-TR" b="1" dirty="0">
              <a:solidFill>
                <a:prstClr val="black"/>
              </a:solidFill>
            </a:endParaRPr>
          </a:p>
          <a:p>
            <a:pPr marL="0" lvl="0" indent="0">
              <a:spcBef>
                <a:spcPts val="0"/>
              </a:spcBef>
              <a:buClr>
                <a:srgbClr val="F0AD00"/>
              </a:buClr>
              <a:buSzPct val="80000"/>
              <a:buNone/>
            </a:pPr>
            <a:endParaRPr lang="tr-TR" b="1" dirty="0">
              <a:solidFill>
                <a:prstClr val="black"/>
              </a:solidFill>
            </a:endParaRPr>
          </a:p>
          <a:p>
            <a:pPr marL="0" lvl="0" indent="0">
              <a:spcBef>
                <a:spcPts val="0"/>
              </a:spcBef>
              <a:buClr>
                <a:srgbClr val="F0AD00"/>
              </a:buClr>
              <a:buSzPct val="80000"/>
              <a:buNone/>
            </a:pPr>
            <a:endParaRPr lang="tr-TR" b="1" dirty="0" smtClean="0">
              <a:solidFill>
                <a:prstClr val="black"/>
              </a:solidFill>
            </a:endParaRPr>
          </a:p>
          <a:p>
            <a:pPr marL="0" lvl="0" indent="0">
              <a:spcBef>
                <a:spcPts val="0"/>
              </a:spcBef>
              <a:buClr>
                <a:srgbClr val="F0AD00"/>
              </a:buClr>
              <a:buSzPct val="80000"/>
              <a:buNone/>
            </a:pPr>
            <a:endParaRPr lang="tr-TR" b="1" dirty="0">
              <a:solidFill>
                <a:prstClr val="black"/>
              </a:solidFill>
            </a:endParaRPr>
          </a:p>
          <a:p>
            <a:pPr marL="0" lvl="0" indent="0">
              <a:spcBef>
                <a:spcPts val="0"/>
              </a:spcBef>
              <a:buClr>
                <a:srgbClr val="F0AD00"/>
              </a:buClr>
              <a:buSzPct val="80000"/>
              <a:buNone/>
            </a:pPr>
            <a:endParaRPr lang="tr-TR" b="1" dirty="0" smtClean="0">
              <a:solidFill>
                <a:prstClr val="black"/>
              </a:solidFill>
            </a:endParaRPr>
          </a:p>
          <a:p>
            <a:pPr marL="0" lvl="0" indent="0">
              <a:spcBef>
                <a:spcPts val="0"/>
              </a:spcBef>
              <a:buClr>
                <a:srgbClr val="F0AD00"/>
              </a:buClr>
              <a:buSzPct val="80000"/>
              <a:buNone/>
            </a:pPr>
            <a:endParaRPr lang="tr-TR" b="1" dirty="0">
              <a:solidFill>
                <a:prstClr val="black"/>
              </a:solidFill>
            </a:endParaRPr>
          </a:p>
          <a:p>
            <a:pPr marL="0" lvl="0" indent="0">
              <a:spcBef>
                <a:spcPts val="0"/>
              </a:spcBef>
              <a:buClr>
                <a:srgbClr val="F0AD00"/>
              </a:buClr>
              <a:buSzPct val="80000"/>
              <a:buNone/>
            </a:pPr>
            <a:r>
              <a:rPr lang="tr-TR" b="1" dirty="0" smtClean="0">
                <a:solidFill>
                  <a:prstClr val="black"/>
                </a:solidFill>
              </a:rPr>
              <a:t>- </a:t>
            </a:r>
            <a:r>
              <a:rPr lang="tr-TR" b="1" dirty="0">
                <a:solidFill>
                  <a:prstClr val="black"/>
                </a:solidFill>
              </a:rPr>
              <a:t>Anne-baba ya da çocuğun zihnini meşgul eden düşünceler, endişeler ve stres iyi bir iletişim kurulmasını engelleyebilir.</a:t>
            </a:r>
          </a:p>
          <a:p>
            <a:endParaRPr lang="tr-TR" dirty="0"/>
          </a:p>
        </p:txBody>
      </p:sp>
      <p:pic>
        <p:nvPicPr>
          <p:cNvPr id="4098" name="Picture 2" descr="C:\Users\Selin\Desktop\indi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72816"/>
            <a:ext cx="5688632"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679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60648"/>
            <a:ext cx="8229600" cy="4525963"/>
          </a:xfrm>
        </p:spPr>
        <p:txBody>
          <a:bodyPr/>
          <a:lstStyle/>
          <a:p>
            <a:pPr marL="438912" lvl="0" indent="-320040">
              <a:spcBef>
                <a:spcPts val="0"/>
              </a:spcBef>
              <a:buClr>
                <a:srgbClr val="F0AD00"/>
              </a:buClr>
              <a:buSzPct val="80000"/>
              <a:buFont typeface="Wingdings 2"/>
              <a:buChar char=""/>
            </a:pPr>
            <a:r>
              <a:rPr lang="en-US" b="1" dirty="0">
                <a:solidFill>
                  <a:prstClr val="black"/>
                </a:solidFill>
              </a:rPr>
              <a:t>Zaman zaman aile içinde kurallara uyma konusunda </a:t>
            </a:r>
            <a:r>
              <a:rPr lang="tr-TR" b="1" dirty="0">
                <a:solidFill>
                  <a:prstClr val="black"/>
                </a:solidFill>
              </a:rPr>
              <a:t>sorunlar/</a:t>
            </a:r>
            <a:r>
              <a:rPr lang="en-US" b="1" dirty="0">
                <a:solidFill>
                  <a:prstClr val="black"/>
                </a:solidFill>
              </a:rPr>
              <a:t>çelişkiler</a:t>
            </a:r>
            <a:r>
              <a:rPr lang="tr-TR" b="1" dirty="0">
                <a:solidFill>
                  <a:prstClr val="black"/>
                </a:solidFill>
              </a:rPr>
              <a:t> </a:t>
            </a:r>
            <a:r>
              <a:rPr lang="en-US" b="1" dirty="0">
                <a:solidFill>
                  <a:prstClr val="black"/>
                </a:solidFill>
              </a:rPr>
              <a:t>çıkabilir</a:t>
            </a:r>
            <a:r>
              <a:rPr lang="tr-TR" b="1" dirty="0">
                <a:solidFill>
                  <a:prstClr val="black"/>
                </a:solidFill>
              </a:rPr>
              <a:t>.</a:t>
            </a:r>
          </a:p>
          <a:p>
            <a:pPr marL="0" lvl="0" indent="0">
              <a:spcBef>
                <a:spcPts val="0"/>
              </a:spcBef>
              <a:buClr>
                <a:srgbClr val="F0AD00"/>
              </a:buClr>
              <a:buSzPct val="80000"/>
              <a:buNone/>
            </a:pPr>
            <a:r>
              <a:rPr lang="tr-TR" b="1" dirty="0" smtClean="0">
                <a:solidFill>
                  <a:prstClr val="black"/>
                </a:solidFill>
              </a:rPr>
              <a:t>  - </a:t>
            </a:r>
            <a:r>
              <a:rPr lang="tr-TR" b="1" dirty="0">
                <a:solidFill>
                  <a:prstClr val="black"/>
                </a:solidFill>
              </a:rPr>
              <a:t>Ders çalışma düzeni,</a:t>
            </a:r>
          </a:p>
          <a:p>
            <a:pPr marL="0" lvl="0" indent="0">
              <a:spcBef>
                <a:spcPts val="0"/>
              </a:spcBef>
              <a:buClr>
                <a:srgbClr val="F0AD00"/>
              </a:buClr>
              <a:buSzPct val="80000"/>
              <a:buNone/>
            </a:pPr>
            <a:r>
              <a:rPr lang="tr-TR" b="1" dirty="0" smtClean="0">
                <a:solidFill>
                  <a:prstClr val="black"/>
                </a:solidFill>
              </a:rPr>
              <a:t>  - TV </a:t>
            </a:r>
            <a:r>
              <a:rPr lang="tr-TR" b="1" dirty="0">
                <a:solidFill>
                  <a:prstClr val="black"/>
                </a:solidFill>
              </a:rPr>
              <a:t>izleme, bilgisayar oynama,</a:t>
            </a:r>
          </a:p>
          <a:p>
            <a:pPr marL="0" lvl="0" indent="0">
              <a:spcBef>
                <a:spcPts val="0"/>
              </a:spcBef>
              <a:buClr>
                <a:srgbClr val="F0AD00"/>
              </a:buClr>
              <a:buSzPct val="80000"/>
              <a:buNone/>
            </a:pPr>
            <a:r>
              <a:rPr lang="tr-TR" b="1" dirty="0" smtClean="0">
                <a:solidFill>
                  <a:prstClr val="black"/>
                </a:solidFill>
              </a:rPr>
              <a:t>  - </a:t>
            </a:r>
            <a:r>
              <a:rPr lang="tr-TR" b="1" dirty="0">
                <a:solidFill>
                  <a:prstClr val="black"/>
                </a:solidFill>
              </a:rPr>
              <a:t>Yemek saatleri,</a:t>
            </a:r>
          </a:p>
          <a:p>
            <a:pPr marL="0" lvl="0" indent="0">
              <a:spcBef>
                <a:spcPts val="0"/>
              </a:spcBef>
              <a:buClr>
                <a:srgbClr val="F0AD00"/>
              </a:buClr>
              <a:buSzPct val="80000"/>
              <a:buNone/>
            </a:pPr>
            <a:r>
              <a:rPr lang="tr-TR" b="1" dirty="0" smtClean="0">
                <a:solidFill>
                  <a:prstClr val="black"/>
                </a:solidFill>
              </a:rPr>
              <a:t>  - </a:t>
            </a:r>
            <a:r>
              <a:rPr lang="tr-TR" b="1" dirty="0">
                <a:solidFill>
                  <a:prstClr val="black"/>
                </a:solidFill>
              </a:rPr>
              <a:t>Arkadaşlık ilişkileri vb.</a:t>
            </a:r>
          </a:p>
          <a:p>
            <a:pPr marL="0" indent="0">
              <a:buNone/>
            </a:pPr>
            <a:endParaRPr lang="tr-TR" dirty="0"/>
          </a:p>
        </p:txBody>
      </p:sp>
      <p:pic>
        <p:nvPicPr>
          <p:cNvPr id="1026" name="Picture 2" descr="C:\Users\Selin\Desktop\televizyon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1484784"/>
            <a:ext cx="28575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elin\Desktop\oy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599334"/>
            <a:ext cx="3312368" cy="28540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elin\Desktop\imag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9964" y="4026246"/>
            <a:ext cx="3062436" cy="2499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677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60648"/>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KPSS, üniversite, </a:t>
            </a:r>
            <a:r>
              <a:rPr lang="tr-TR" b="1" dirty="0" smtClean="0">
                <a:solidFill>
                  <a:prstClr val="black"/>
                </a:solidFill>
              </a:rPr>
              <a:t>TEOG </a:t>
            </a:r>
            <a:r>
              <a:rPr lang="tr-TR" b="1" dirty="0">
                <a:solidFill>
                  <a:prstClr val="black"/>
                </a:solidFill>
              </a:rPr>
              <a:t>sınavları gibi çok önemli sınavlara hazırlık sürecinde hem sınava hazırlanan öğrenci; hem de aile sonucun belirsizliğinden kaynaklanan yoğun bir stres yaşayabilmektedir.</a:t>
            </a:r>
          </a:p>
          <a:p>
            <a:pPr marL="0" indent="0">
              <a:buNone/>
            </a:pPr>
            <a:endParaRPr lang="tr-TR" dirty="0"/>
          </a:p>
        </p:txBody>
      </p:sp>
      <p:pic>
        <p:nvPicPr>
          <p:cNvPr id="2050" name="Picture 2" descr="C:\Users\Selin\Desktop\sen yapamazsın demeyi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852936"/>
            <a:ext cx="5328592"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55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052736"/>
            <a:ext cx="8229600" cy="4525963"/>
          </a:xfrm>
        </p:spPr>
        <p:txBody>
          <a:bodyPr>
            <a:normAutofit lnSpcReduction="10000"/>
          </a:bodyPr>
          <a:lstStyle/>
          <a:p>
            <a:pPr marL="438912" lvl="0" indent="-320040">
              <a:spcBef>
                <a:spcPts val="0"/>
              </a:spcBef>
              <a:buClr>
                <a:srgbClr val="F0AD00"/>
              </a:buClr>
              <a:buSzPct val="80000"/>
              <a:buFont typeface="Wingdings 2"/>
              <a:buChar char=""/>
            </a:pPr>
            <a:r>
              <a:rPr lang="tr-TR" b="1" dirty="0">
                <a:solidFill>
                  <a:prstClr val="black"/>
                </a:solidFill>
              </a:rPr>
              <a:t>Ailede çocuğa karşı güven problemi yaşanabilir (başaramaz, yapamaz, çalışmayı bilmiyor vb.).</a:t>
            </a:r>
          </a:p>
          <a:p>
            <a:pPr marL="438912" lvl="0" indent="-320040">
              <a:spcBef>
                <a:spcPts val="0"/>
              </a:spcBef>
              <a:buClr>
                <a:srgbClr val="F0AD00"/>
              </a:buClr>
              <a:buSzPct val="80000"/>
              <a:buFont typeface="Wingdings 2"/>
              <a:buChar char=""/>
            </a:pPr>
            <a:r>
              <a:rPr lang="tr-TR" b="1" dirty="0">
                <a:solidFill>
                  <a:prstClr val="black"/>
                </a:solidFill>
              </a:rPr>
              <a:t>Anne-baba bazen sınava hazırlanmayı çocuğun sorumluluğundan alıp kendi sorumlulukları arasına katar. Unutulmamalıdır ki sınava hazırlanma sorumluluğu sadece öğrenciye aittir. </a:t>
            </a:r>
          </a:p>
          <a:p>
            <a:pPr marL="438912" lvl="0" indent="-320040">
              <a:spcBef>
                <a:spcPts val="0"/>
              </a:spcBef>
              <a:buClr>
                <a:srgbClr val="F0AD00"/>
              </a:buClr>
              <a:buSzPct val="80000"/>
              <a:buFont typeface="Wingdings 2"/>
              <a:buChar char=""/>
            </a:pPr>
            <a:r>
              <a:rPr lang="tr-TR" b="1" dirty="0">
                <a:solidFill>
                  <a:prstClr val="black"/>
                </a:solidFill>
              </a:rPr>
              <a:t>Aile kendi amaçlarıyla gencin amaçlarını birbirine karıştırmış olabilir.</a:t>
            </a:r>
          </a:p>
          <a:p>
            <a:pPr marL="0" indent="0">
              <a:buNone/>
            </a:pPr>
            <a:endParaRPr lang="tr-TR" dirty="0"/>
          </a:p>
        </p:txBody>
      </p:sp>
    </p:spTree>
    <p:extLst>
      <p:ext uri="{BB962C8B-B14F-4D97-AF65-F5344CB8AC3E}">
        <p14:creationId xmlns:p14="http://schemas.microsoft.com/office/powerpoint/2010/main" val="3315457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Çocuklarının geleceği konusunda endişe duymak en doğal anne-baba duygusudur. Ebeveynlerden biri veya her ikisinin de sınava veya öğrenciye karşı olumsuz tutumu, öğrencinin de negatif duygular geliştirmesine yol açmaktadır.</a:t>
            </a:r>
          </a:p>
          <a:p>
            <a:pPr marL="0" indent="0">
              <a:buNone/>
            </a:pPr>
            <a:endParaRPr lang="tr-TR" dirty="0"/>
          </a:p>
        </p:txBody>
      </p:sp>
      <p:pic>
        <p:nvPicPr>
          <p:cNvPr id="3074" name="Picture 2" descr="C:\Users\Selin\Desktop\homework-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051" y="3645024"/>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437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052736"/>
            <a:ext cx="8229600" cy="4525963"/>
          </a:xfrm>
        </p:spPr>
        <p:txBody>
          <a:bodyPr>
            <a:normAutofit lnSpcReduction="10000"/>
          </a:bodyPr>
          <a:lstStyle/>
          <a:p>
            <a:pPr marL="438912" lvl="0" indent="-320040">
              <a:spcBef>
                <a:spcPts val="0"/>
              </a:spcBef>
              <a:buClr>
                <a:srgbClr val="F0AD00"/>
              </a:buClr>
              <a:buSzPct val="80000"/>
              <a:buFont typeface="Wingdings 2"/>
              <a:buChar char=""/>
            </a:pPr>
            <a:r>
              <a:rPr lang="tr-TR" b="1" dirty="0">
                <a:solidFill>
                  <a:prstClr val="black"/>
                </a:solidFill>
              </a:rPr>
              <a:t>Anne-babalarda çok sık görülen davranışlardan biri, </a:t>
            </a:r>
            <a:r>
              <a:rPr lang="tr-TR" b="1" dirty="0" smtClean="0">
                <a:solidFill>
                  <a:prstClr val="black"/>
                </a:solidFill>
              </a:rPr>
              <a:t>belki </a:t>
            </a:r>
            <a:r>
              <a:rPr lang="tr-TR" b="1" dirty="0">
                <a:solidFill>
                  <a:prstClr val="black"/>
                </a:solidFill>
              </a:rPr>
              <a:t>de motivasyon </a:t>
            </a:r>
            <a:r>
              <a:rPr lang="tr-TR" b="1" dirty="0" smtClean="0">
                <a:solidFill>
                  <a:prstClr val="black"/>
                </a:solidFill>
              </a:rPr>
              <a:t>amaçlı </a:t>
            </a:r>
            <a:r>
              <a:rPr lang="tr-TR" b="1" dirty="0">
                <a:solidFill>
                  <a:prstClr val="black"/>
                </a:solidFill>
              </a:rPr>
              <a:t>başvurulan, </a:t>
            </a:r>
            <a:endParaRPr lang="tr-TR" b="1" dirty="0" smtClean="0">
              <a:solidFill>
                <a:prstClr val="black"/>
              </a:solidFill>
            </a:endParaRPr>
          </a:p>
          <a:p>
            <a:pPr marL="118872" lvl="0" indent="0">
              <a:spcBef>
                <a:spcPts val="0"/>
              </a:spcBef>
              <a:buClr>
                <a:srgbClr val="F0AD00"/>
              </a:buClr>
              <a:buSzPct val="80000"/>
              <a:buNone/>
            </a:pPr>
            <a:r>
              <a:rPr lang="tr-TR" b="1" dirty="0" smtClean="0">
                <a:solidFill>
                  <a:prstClr val="black"/>
                </a:solidFill>
              </a:rPr>
              <a:t>    ama </a:t>
            </a:r>
            <a:r>
              <a:rPr lang="tr-TR" b="1" dirty="0">
                <a:solidFill>
                  <a:prstClr val="black"/>
                </a:solidFill>
              </a:rPr>
              <a:t>asla motivasyon </a:t>
            </a:r>
            <a:endParaRPr lang="tr-TR" b="1" dirty="0" smtClean="0">
              <a:solidFill>
                <a:prstClr val="black"/>
              </a:solidFill>
            </a:endParaRPr>
          </a:p>
          <a:p>
            <a:pPr marL="118872" lvl="0" indent="0">
              <a:spcBef>
                <a:spcPts val="0"/>
              </a:spcBef>
              <a:buClr>
                <a:srgbClr val="F0AD00"/>
              </a:buClr>
              <a:buSzPct val="80000"/>
              <a:buNone/>
            </a:pPr>
            <a:r>
              <a:rPr lang="tr-TR" b="1" dirty="0">
                <a:solidFill>
                  <a:prstClr val="black"/>
                </a:solidFill>
              </a:rPr>
              <a:t> </a:t>
            </a:r>
            <a:r>
              <a:rPr lang="tr-TR" b="1" dirty="0" smtClean="0">
                <a:solidFill>
                  <a:prstClr val="black"/>
                </a:solidFill>
              </a:rPr>
              <a:t>   yaratmayan</a:t>
            </a:r>
            <a:r>
              <a:rPr lang="tr-TR" b="1" dirty="0">
                <a:solidFill>
                  <a:prstClr val="black"/>
                </a:solidFill>
              </a:rPr>
              <a:t>, </a:t>
            </a:r>
            <a:endParaRPr lang="tr-TR" b="1" dirty="0" smtClean="0">
              <a:solidFill>
                <a:prstClr val="black"/>
              </a:solidFill>
            </a:endParaRPr>
          </a:p>
          <a:p>
            <a:pPr marL="118872" lvl="0" indent="0">
              <a:spcBef>
                <a:spcPts val="0"/>
              </a:spcBef>
              <a:buClr>
                <a:srgbClr val="F0AD00"/>
              </a:buClr>
              <a:buSzPct val="80000"/>
              <a:buNone/>
            </a:pPr>
            <a:r>
              <a:rPr lang="tr-TR" b="1" dirty="0">
                <a:solidFill>
                  <a:prstClr val="black"/>
                </a:solidFill>
              </a:rPr>
              <a:t> </a:t>
            </a:r>
            <a:r>
              <a:rPr lang="tr-TR" b="1" dirty="0" smtClean="0">
                <a:solidFill>
                  <a:prstClr val="black"/>
                </a:solidFill>
              </a:rPr>
              <a:t>   çocuğun başarısını </a:t>
            </a:r>
          </a:p>
          <a:p>
            <a:pPr marL="118872" lvl="0" indent="0">
              <a:spcBef>
                <a:spcPts val="0"/>
              </a:spcBef>
              <a:buClr>
                <a:srgbClr val="F0AD00"/>
              </a:buClr>
              <a:buSzPct val="80000"/>
              <a:buNone/>
            </a:pPr>
            <a:r>
              <a:rPr lang="tr-TR" b="1" dirty="0">
                <a:solidFill>
                  <a:prstClr val="black"/>
                </a:solidFill>
              </a:rPr>
              <a:t> </a:t>
            </a:r>
            <a:r>
              <a:rPr lang="tr-TR" b="1" dirty="0" smtClean="0">
                <a:solidFill>
                  <a:prstClr val="black"/>
                </a:solidFill>
              </a:rPr>
              <a:t>   yakın </a:t>
            </a:r>
            <a:r>
              <a:rPr lang="tr-TR" b="1" dirty="0">
                <a:solidFill>
                  <a:prstClr val="black"/>
                </a:solidFill>
              </a:rPr>
              <a:t>çevredeki diğer </a:t>
            </a:r>
            <a:endParaRPr lang="tr-TR" b="1" dirty="0" smtClean="0">
              <a:solidFill>
                <a:prstClr val="black"/>
              </a:solidFill>
            </a:endParaRPr>
          </a:p>
          <a:p>
            <a:pPr marL="118872" lvl="0" indent="0">
              <a:spcBef>
                <a:spcPts val="0"/>
              </a:spcBef>
              <a:buClr>
                <a:srgbClr val="F0AD00"/>
              </a:buClr>
              <a:buSzPct val="80000"/>
              <a:buNone/>
            </a:pPr>
            <a:r>
              <a:rPr lang="tr-TR" b="1" dirty="0">
                <a:solidFill>
                  <a:prstClr val="black"/>
                </a:solidFill>
              </a:rPr>
              <a:t> </a:t>
            </a:r>
            <a:r>
              <a:rPr lang="tr-TR" b="1" dirty="0" smtClean="0">
                <a:solidFill>
                  <a:prstClr val="black"/>
                </a:solidFill>
              </a:rPr>
              <a:t>   çocuklarla/çocukların </a:t>
            </a:r>
          </a:p>
          <a:p>
            <a:pPr marL="118872" lvl="0" indent="0">
              <a:spcBef>
                <a:spcPts val="0"/>
              </a:spcBef>
              <a:buClr>
                <a:srgbClr val="F0AD00"/>
              </a:buClr>
              <a:buSzPct val="80000"/>
              <a:buNone/>
            </a:pPr>
            <a:r>
              <a:rPr lang="tr-TR" b="1" dirty="0">
                <a:solidFill>
                  <a:prstClr val="black"/>
                </a:solidFill>
              </a:rPr>
              <a:t> </a:t>
            </a:r>
            <a:r>
              <a:rPr lang="tr-TR" b="1" dirty="0" smtClean="0">
                <a:solidFill>
                  <a:prstClr val="black"/>
                </a:solidFill>
              </a:rPr>
              <a:t>   başarısıyla </a:t>
            </a:r>
            <a:r>
              <a:rPr lang="tr-TR" b="1" dirty="0">
                <a:solidFill>
                  <a:prstClr val="black"/>
                </a:solidFill>
              </a:rPr>
              <a:t>karşılaştırma </a:t>
            </a:r>
            <a:endParaRPr lang="tr-TR" b="1" dirty="0" smtClean="0">
              <a:solidFill>
                <a:prstClr val="black"/>
              </a:solidFill>
            </a:endParaRPr>
          </a:p>
          <a:p>
            <a:pPr marL="118872" lvl="0" indent="0">
              <a:spcBef>
                <a:spcPts val="0"/>
              </a:spcBef>
              <a:buClr>
                <a:srgbClr val="F0AD00"/>
              </a:buClr>
              <a:buSzPct val="80000"/>
              <a:buNone/>
            </a:pPr>
            <a:r>
              <a:rPr lang="tr-TR" b="1" dirty="0">
                <a:solidFill>
                  <a:prstClr val="black"/>
                </a:solidFill>
              </a:rPr>
              <a:t> </a:t>
            </a:r>
            <a:r>
              <a:rPr lang="tr-TR" b="1" dirty="0" smtClean="0">
                <a:solidFill>
                  <a:prstClr val="black"/>
                </a:solidFill>
              </a:rPr>
              <a:t>   eğilimidir</a:t>
            </a:r>
            <a:r>
              <a:rPr lang="tr-TR" b="1" dirty="0">
                <a:solidFill>
                  <a:prstClr val="black"/>
                </a:solidFill>
              </a:rPr>
              <a:t>.</a:t>
            </a:r>
          </a:p>
          <a:p>
            <a:pPr marL="0" indent="0">
              <a:buNone/>
            </a:pP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348880"/>
            <a:ext cx="3024336" cy="269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50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Aile bireylerinden herhangi birinin kaygısı arttığında diğerleri de bundan etkilenecektir.</a:t>
            </a:r>
          </a:p>
          <a:p>
            <a:pPr marL="438912" lvl="0" indent="-320040">
              <a:spcBef>
                <a:spcPts val="0"/>
              </a:spcBef>
              <a:buClr>
                <a:srgbClr val="F0AD00"/>
              </a:buClr>
              <a:buSzPct val="80000"/>
              <a:buFont typeface="Wingdings 2"/>
              <a:buChar char=""/>
            </a:pPr>
            <a:r>
              <a:rPr lang="tr-TR" b="1" dirty="0">
                <a:solidFill>
                  <a:prstClr val="black"/>
                </a:solidFill>
              </a:rPr>
              <a:t>Ailenin maddi yatırımları çok önemsemesi ve bunu çocuğa yansıtması da sık yaşanan sorunlardandır.</a:t>
            </a:r>
          </a:p>
          <a:p>
            <a:pPr marL="0" indent="0">
              <a:buNone/>
            </a:pP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140968"/>
            <a:ext cx="496855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840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500" b="1" dirty="0">
                <a:solidFill>
                  <a:srgbClr val="FF0000"/>
                </a:solidFill>
                <a:latin typeface="Corbel"/>
              </a:rPr>
              <a:t>YANLIŞ AİLE TUTUMLARI</a:t>
            </a:r>
            <a:endParaRPr lang="tr-TR" dirty="0">
              <a:solidFill>
                <a:srgbClr val="FF0000"/>
              </a:solidFill>
            </a:endParaRPr>
          </a:p>
        </p:txBody>
      </p:sp>
      <p:sp>
        <p:nvSpPr>
          <p:cNvPr id="3" name="İçerik Yer Tutucusu 2"/>
          <p:cNvSpPr>
            <a:spLocks noGrp="1"/>
          </p:cNvSpPr>
          <p:nvPr>
            <p:ph idx="1"/>
          </p:nvPr>
        </p:nvSpPr>
        <p:spPr>
          <a:xfrm>
            <a:off x="467544" y="1340768"/>
            <a:ext cx="8229600" cy="4525963"/>
          </a:xfrm>
        </p:spPr>
        <p:txBody>
          <a:bodyPr>
            <a:normAutofit fontScale="62500" lnSpcReduction="20000"/>
          </a:bodyPr>
          <a:lstStyle/>
          <a:p>
            <a:pPr marL="438912" lvl="0" indent="-320040">
              <a:spcBef>
                <a:spcPts val="0"/>
              </a:spcBef>
              <a:buClr>
                <a:srgbClr val="F0AD00"/>
              </a:buClr>
              <a:buSzPct val="80000"/>
              <a:buFont typeface="Wingdings 2"/>
              <a:buChar char=""/>
            </a:pPr>
            <a:r>
              <a:rPr lang="tr-TR" b="1" dirty="0">
                <a:solidFill>
                  <a:prstClr val="black"/>
                </a:solidFill>
              </a:rPr>
              <a:t>Bu bilgiler ışığında, sınav sürecinde olan çocukların ailelerin gösterdiği yanlış aile tutumlarını inceleyelim.</a:t>
            </a:r>
          </a:p>
          <a:p>
            <a:pPr marL="731520" lvl="1" indent="-274320">
              <a:buClr>
                <a:srgbClr val="60B5CC"/>
              </a:buClr>
              <a:buSzPct val="90000"/>
              <a:buFont typeface="Wingdings"/>
              <a:buChar char=""/>
            </a:pPr>
            <a:r>
              <a:rPr lang="tr-TR" b="1" dirty="0">
                <a:solidFill>
                  <a:prstClr val="black"/>
                </a:solidFill>
              </a:rPr>
              <a:t>Mümkün olsa </a:t>
            </a:r>
            <a:endParaRPr lang="tr-TR" b="1" dirty="0" smtClean="0">
              <a:solidFill>
                <a:prstClr val="black"/>
              </a:solidFill>
            </a:endParaRPr>
          </a:p>
          <a:p>
            <a:pPr marL="457200" lvl="1" indent="0">
              <a:buClr>
                <a:srgbClr val="60B5CC"/>
              </a:buClr>
              <a:buSzPct val="90000"/>
              <a:buNone/>
            </a:pPr>
            <a:r>
              <a:rPr lang="tr-TR" b="1" dirty="0" smtClean="0">
                <a:solidFill>
                  <a:prstClr val="black"/>
                </a:solidFill>
              </a:rPr>
              <a:t>onun </a:t>
            </a:r>
            <a:r>
              <a:rPr lang="tr-TR" b="1" dirty="0">
                <a:solidFill>
                  <a:prstClr val="black"/>
                </a:solidFill>
              </a:rPr>
              <a:t>yerine sınava </a:t>
            </a:r>
            <a:endParaRPr lang="tr-TR" b="1" dirty="0" smtClean="0">
              <a:solidFill>
                <a:prstClr val="black"/>
              </a:solidFill>
            </a:endParaRPr>
          </a:p>
          <a:p>
            <a:pPr marL="457200" lvl="1" indent="0">
              <a:buClr>
                <a:srgbClr val="60B5CC"/>
              </a:buClr>
              <a:buSzPct val="90000"/>
              <a:buNone/>
            </a:pPr>
            <a:r>
              <a:rPr lang="tr-TR" b="1" dirty="0" smtClean="0">
                <a:solidFill>
                  <a:prstClr val="black"/>
                </a:solidFill>
              </a:rPr>
              <a:t>girecek </a:t>
            </a:r>
            <a:r>
              <a:rPr lang="tr-TR" b="1" dirty="0">
                <a:solidFill>
                  <a:prstClr val="black"/>
                </a:solidFill>
              </a:rPr>
              <a:t>olan, </a:t>
            </a:r>
            <a:endParaRPr lang="tr-TR" b="1" dirty="0" smtClean="0">
              <a:solidFill>
                <a:prstClr val="black"/>
              </a:solidFill>
            </a:endParaRPr>
          </a:p>
          <a:p>
            <a:pPr marL="457200" lvl="1" indent="0">
              <a:buClr>
                <a:srgbClr val="60B5CC"/>
              </a:buClr>
              <a:buSzPct val="90000"/>
              <a:buNone/>
            </a:pPr>
            <a:r>
              <a:rPr lang="tr-TR" b="1" dirty="0" smtClean="0">
                <a:solidFill>
                  <a:prstClr val="black"/>
                </a:solidFill>
              </a:rPr>
              <a:t>“</a:t>
            </a:r>
            <a:r>
              <a:rPr lang="tr-TR" b="1" dirty="0">
                <a:solidFill>
                  <a:prstClr val="black"/>
                </a:solidFill>
              </a:rPr>
              <a:t>hiçbir iş </a:t>
            </a:r>
            <a:endParaRPr lang="tr-TR" b="1" dirty="0" smtClean="0">
              <a:solidFill>
                <a:prstClr val="black"/>
              </a:solidFill>
            </a:endParaRPr>
          </a:p>
          <a:p>
            <a:pPr marL="457200" lvl="1" indent="0">
              <a:buClr>
                <a:srgbClr val="60B5CC"/>
              </a:buClr>
              <a:buSzPct val="90000"/>
              <a:buNone/>
            </a:pPr>
            <a:r>
              <a:rPr lang="tr-TR" b="1" dirty="0" smtClean="0">
                <a:solidFill>
                  <a:prstClr val="black"/>
                </a:solidFill>
              </a:rPr>
              <a:t>yaptırmıyorum</a:t>
            </a:r>
            <a:r>
              <a:rPr lang="tr-TR" b="1" dirty="0">
                <a:solidFill>
                  <a:prstClr val="black"/>
                </a:solidFill>
              </a:rPr>
              <a:t>, </a:t>
            </a:r>
            <a:endParaRPr lang="tr-TR" b="1" dirty="0" smtClean="0">
              <a:solidFill>
                <a:prstClr val="black"/>
              </a:solidFill>
            </a:endParaRPr>
          </a:p>
          <a:p>
            <a:pPr marL="457200" lvl="1" indent="0">
              <a:buClr>
                <a:srgbClr val="60B5CC"/>
              </a:buClr>
              <a:buSzPct val="90000"/>
              <a:buNone/>
            </a:pPr>
            <a:r>
              <a:rPr lang="tr-TR" b="1" dirty="0" smtClean="0">
                <a:solidFill>
                  <a:prstClr val="black"/>
                </a:solidFill>
              </a:rPr>
              <a:t>hiçbir </a:t>
            </a:r>
            <a:r>
              <a:rPr lang="tr-TR" b="1" dirty="0">
                <a:solidFill>
                  <a:prstClr val="black"/>
                </a:solidFill>
              </a:rPr>
              <a:t>şeyini eksik </a:t>
            </a:r>
            <a:endParaRPr lang="tr-TR" b="1" dirty="0" smtClean="0">
              <a:solidFill>
                <a:prstClr val="black"/>
              </a:solidFill>
            </a:endParaRPr>
          </a:p>
          <a:p>
            <a:pPr marL="457200" lvl="1" indent="0">
              <a:buClr>
                <a:srgbClr val="60B5CC"/>
              </a:buClr>
              <a:buSzPct val="90000"/>
              <a:buNone/>
            </a:pPr>
            <a:r>
              <a:rPr lang="tr-TR" b="1" dirty="0" smtClean="0">
                <a:solidFill>
                  <a:prstClr val="black"/>
                </a:solidFill>
              </a:rPr>
              <a:t>etmiyorum</a:t>
            </a:r>
            <a:r>
              <a:rPr lang="tr-TR" b="1" dirty="0">
                <a:solidFill>
                  <a:prstClr val="black"/>
                </a:solidFill>
              </a:rPr>
              <a:t>, suyunu </a:t>
            </a:r>
            <a:endParaRPr lang="tr-TR" b="1" dirty="0" smtClean="0">
              <a:solidFill>
                <a:prstClr val="black"/>
              </a:solidFill>
            </a:endParaRPr>
          </a:p>
          <a:p>
            <a:pPr marL="457200" lvl="1" indent="0">
              <a:buClr>
                <a:srgbClr val="60B5CC"/>
              </a:buClr>
              <a:buSzPct val="90000"/>
              <a:buNone/>
            </a:pPr>
            <a:r>
              <a:rPr lang="tr-TR" b="1" dirty="0" smtClean="0">
                <a:solidFill>
                  <a:prstClr val="black"/>
                </a:solidFill>
              </a:rPr>
              <a:t>bile </a:t>
            </a:r>
            <a:r>
              <a:rPr lang="tr-TR" b="1" dirty="0">
                <a:solidFill>
                  <a:prstClr val="black"/>
                </a:solidFill>
              </a:rPr>
              <a:t>ayağına </a:t>
            </a:r>
            <a:endParaRPr lang="tr-TR" b="1" dirty="0" smtClean="0">
              <a:solidFill>
                <a:prstClr val="black"/>
              </a:solidFill>
            </a:endParaRPr>
          </a:p>
          <a:p>
            <a:pPr marL="457200" lvl="1" indent="0">
              <a:buClr>
                <a:srgbClr val="60B5CC"/>
              </a:buClr>
              <a:buSzPct val="90000"/>
              <a:buNone/>
            </a:pPr>
            <a:r>
              <a:rPr lang="tr-TR" b="1" dirty="0" smtClean="0">
                <a:solidFill>
                  <a:prstClr val="black"/>
                </a:solidFill>
              </a:rPr>
              <a:t>götürüyorum</a:t>
            </a:r>
            <a:r>
              <a:rPr lang="tr-TR" b="1" dirty="0">
                <a:solidFill>
                  <a:prstClr val="black"/>
                </a:solidFill>
              </a:rPr>
              <a:t>” diyen</a:t>
            </a:r>
            <a:r>
              <a:rPr lang="tr-TR" b="1" dirty="0" smtClean="0">
                <a:solidFill>
                  <a:prstClr val="black"/>
                </a:solidFill>
              </a:rPr>
              <a:t>,</a:t>
            </a:r>
          </a:p>
          <a:p>
            <a:pPr marL="457200" lvl="1" indent="0">
              <a:buClr>
                <a:srgbClr val="60B5CC"/>
              </a:buClr>
              <a:buSzPct val="90000"/>
              <a:buNone/>
            </a:pPr>
            <a:r>
              <a:rPr lang="tr-TR" b="1" dirty="0" smtClean="0">
                <a:solidFill>
                  <a:prstClr val="black"/>
                </a:solidFill>
              </a:rPr>
              <a:t> </a:t>
            </a:r>
            <a:r>
              <a:rPr lang="tr-TR" b="1" dirty="0">
                <a:solidFill>
                  <a:prstClr val="black"/>
                </a:solidFill>
              </a:rPr>
              <a:t>hemen hemen tüm </a:t>
            </a:r>
            <a:endParaRPr lang="tr-TR" b="1" dirty="0" smtClean="0">
              <a:solidFill>
                <a:prstClr val="black"/>
              </a:solidFill>
            </a:endParaRPr>
          </a:p>
          <a:p>
            <a:pPr marL="457200" lvl="1" indent="0">
              <a:buClr>
                <a:srgbClr val="60B5CC"/>
              </a:buClr>
              <a:buSzPct val="90000"/>
              <a:buNone/>
            </a:pPr>
            <a:r>
              <a:rPr lang="tr-TR" b="1" dirty="0" smtClean="0">
                <a:solidFill>
                  <a:prstClr val="black"/>
                </a:solidFill>
              </a:rPr>
              <a:t>derslerde </a:t>
            </a:r>
            <a:r>
              <a:rPr lang="tr-TR" b="1" dirty="0">
                <a:solidFill>
                  <a:prstClr val="black"/>
                </a:solidFill>
              </a:rPr>
              <a:t>özel ders </a:t>
            </a:r>
            <a:r>
              <a:rPr lang="tr-TR" b="1" dirty="0" smtClean="0">
                <a:solidFill>
                  <a:prstClr val="black"/>
                </a:solidFill>
              </a:rPr>
              <a:t>desteği</a:t>
            </a:r>
          </a:p>
          <a:p>
            <a:pPr marL="457200" lvl="1" indent="0">
              <a:buClr>
                <a:srgbClr val="60B5CC"/>
              </a:buClr>
              <a:buSzPct val="90000"/>
              <a:buNone/>
            </a:pPr>
            <a:r>
              <a:rPr lang="tr-TR" b="1" dirty="0" smtClean="0">
                <a:solidFill>
                  <a:prstClr val="black"/>
                </a:solidFill>
              </a:rPr>
              <a:t> </a:t>
            </a:r>
            <a:r>
              <a:rPr lang="tr-TR" b="1" dirty="0">
                <a:solidFill>
                  <a:prstClr val="black"/>
                </a:solidFill>
              </a:rPr>
              <a:t>sağlayan </a:t>
            </a:r>
            <a:r>
              <a:rPr lang="tr-TR" b="1" dirty="0">
                <a:solidFill>
                  <a:srgbClr val="FF0000"/>
                </a:solidFill>
              </a:rPr>
              <a:t>“koruyucu” </a:t>
            </a:r>
            <a:r>
              <a:rPr lang="tr-TR" b="1" dirty="0">
                <a:solidFill>
                  <a:prstClr val="black"/>
                </a:solidFill>
              </a:rPr>
              <a:t>aile </a:t>
            </a:r>
            <a:endParaRPr lang="tr-TR" b="1" dirty="0" smtClean="0">
              <a:solidFill>
                <a:prstClr val="black"/>
              </a:solidFill>
            </a:endParaRPr>
          </a:p>
          <a:p>
            <a:pPr marL="457200" lvl="1" indent="0">
              <a:buClr>
                <a:srgbClr val="60B5CC"/>
              </a:buClr>
              <a:buSzPct val="90000"/>
              <a:buNone/>
            </a:pPr>
            <a:r>
              <a:rPr lang="tr-TR" b="1" dirty="0" smtClean="0">
                <a:solidFill>
                  <a:prstClr val="black"/>
                </a:solidFill>
              </a:rPr>
              <a:t>modeli</a:t>
            </a:r>
            <a:r>
              <a:rPr lang="tr-TR" b="1" dirty="0">
                <a:solidFill>
                  <a:prstClr val="black"/>
                </a:solidFill>
              </a:rPr>
              <a:t>.</a:t>
            </a:r>
          </a:p>
          <a:p>
            <a:pPr marL="0" indent="0">
              <a:buNone/>
            </a:pP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988840"/>
            <a:ext cx="4824536" cy="363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243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76672"/>
            <a:ext cx="8229600" cy="4525963"/>
          </a:xfrm>
        </p:spPr>
        <p:txBody>
          <a:bodyPr/>
          <a:lstStyle/>
          <a:p>
            <a:pPr marL="438912" lvl="0" indent="-320040" algn="just">
              <a:spcBef>
                <a:spcPts val="0"/>
              </a:spcBef>
              <a:buClr>
                <a:srgbClr val="F0AD00"/>
              </a:buClr>
              <a:buSzPct val="80000"/>
              <a:buFont typeface="Wingdings 2"/>
              <a:buChar char=""/>
            </a:pPr>
            <a:r>
              <a:rPr lang="tr-TR" b="1" dirty="0">
                <a:solidFill>
                  <a:prstClr val="black"/>
                </a:solidFill>
                <a:latin typeface="Corbel"/>
              </a:rPr>
              <a:t>“</a:t>
            </a:r>
            <a:r>
              <a:rPr lang="tr-TR" b="1" dirty="0">
                <a:solidFill>
                  <a:prstClr val="black"/>
                </a:solidFill>
              </a:rPr>
              <a:t>Sınavın nasıl geçti?” yerine “kaç yanlışın var, arkadaşın kaç puan aldı, senden yüksek alan kaç kişi var?” sorularını öncelikli soran; çocuğunun her davranışını </a:t>
            </a:r>
            <a:r>
              <a:rPr lang="tr-TR" b="1" dirty="0">
                <a:solidFill>
                  <a:srgbClr val="FF0000"/>
                </a:solidFill>
              </a:rPr>
              <a:t>“sorgulayan ve yargılayan” </a:t>
            </a:r>
            <a:r>
              <a:rPr lang="tr-TR" b="1" dirty="0">
                <a:solidFill>
                  <a:prstClr val="black"/>
                </a:solidFill>
              </a:rPr>
              <a:t>aile modeli.</a:t>
            </a:r>
          </a:p>
          <a:p>
            <a:pPr marL="0" indent="0">
              <a:buNone/>
            </a:pP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068960"/>
            <a:ext cx="52959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513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elin\Desktop\book-46356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8136904" cy="58326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448816"/>
            <a:ext cx="3564396"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413" y="3284984"/>
            <a:ext cx="3384376"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563888" y="1556792"/>
            <a:ext cx="4572000" cy="2062103"/>
          </a:xfrm>
          <a:prstGeom prst="rect">
            <a:avLst/>
          </a:prstGeom>
        </p:spPr>
        <p:txBody>
          <a:bodyPr>
            <a:spAutoFit/>
          </a:bodyPr>
          <a:lstStyle/>
          <a:p>
            <a:pPr marL="1426464" lvl="4" indent="-182880">
              <a:spcBef>
                <a:spcPct val="20000"/>
              </a:spcBef>
              <a:buClr>
                <a:srgbClr val="E88651"/>
              </a:buClr>
              <a:buFont typeface="Wingdings 3"/>
              <a:buChar char=""/>
            </a:pPr>
            <a:r>
              <a:rPr lang="tr-TR" sz="3200" b="1" dirty="0">
                <a:solidFill>
                  <a:prstClr val="black"/>
                </a:solidFill>
                <a:latin typeface="Corbel"/>
              </a:rPr>
              <a:t>Ailelerin sınav sürecinde yaşadığı sorunlar</a:t>
            </a:r>
          </a:p>
        </p:txBody>
      </p:sp>
      <p:sp>
        <p:nvSpPr>
          <p:cNvPr id="6" name="Dikdörtgen 5"/>
          <p:cNvSpPr/>
          <p:nvPr/>
        </p:nvSpPr>
        <p:spPr>
          <a:xfrm>
            <a:off x="3347864" y="3789040"/>
            <a:ext cx="4572000" cy="1077218"/>
          </a:xfrm>
          <a:prstGeom prst="rect">
            <a:avLst/>
          </a:prstGeom>
        </p:spPr>
        <p:txBody>
          <a:bodyPr>
            <a:spAutoFit/>
          </a:bodyPr>
          <a:lstStyle/>
          <a:p>
            <a:pPr marL="1426464" lvl="4" indent="-182880">
              <a:spcBef>
                <a:spcPct val="20000"/>
              </a:spcBef>
              <a:buClr>
                <a:srgbClr val="E88651"/>
              </a:buClr>
              <a:buFont typeface="Wingdings 3"/>
              <a:buChar char=""/>
            </a:pPr>
            <a:r>
              <a:rPr lang="tr-TR" sz="3200" b="1" dirty="0">
                <a:solidFill>
                  <a:prstClr val="black"/>
                </a:solidFill>
                <a:latin typeface="Corbel"/>
              </a:rPr>
              <a:t>Ailelere çözüm önerileri</a:t>
            </a:r>
          </a:p>
        </p:txBody>
      </p:sp>
    </p:spTree>
    <p:extLst>
      <p:ext uri="{BB962C8B-B14F-4D97-AF65-F5344CB8AC3E}">
        <p14:creationId xmlns:p14="http://schemas.microsoft.com/office/powerpoint/2010/main" val="2912876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548680"/>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Çocuğuna çalışma programı yapan, sürekli “ders çalış” diyen, hangi bölümü tercih edeceğini, çocuklarının mesleklerini ve tüm yaşamını belirleyen ve planlayan </a:t>
            </a:r>
            <a:r>
              <a:rPr lang="tr-TR" b="1" dirty="0">
                <a:solidFill>
                  <a:srgbClr val="FF0000"/>
                </a:solidFill>
              </a:rPr>
              <a:t>“müdahaleci” </a:t>
            </a:r>
            <a:r>
              <a:rPr lang="tr-TR" b="1" dirty="0">
                <a:solidFill>
                  <a:prstClr val="black"/>
                </a:solidFill>
              </a:rPr>
              <a:t>aile modeli.</a:t>
            </a:r>
          </a:p>
          <a:p>
            <a:pPr marL="0" indent="0">
              <a:buNone/>
            </a:pP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212976"/>
            <a:ext cx="482453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394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124744"/>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Çocuğun geleceği konusunda aşırı kaygı duyan ve kaygısını çocuğuna fazlasıyla yansıtan </a:t>
            </a:r>
            <a:r>
              <a:rPr lang="tr-TR" b="1" dirty="0">
                <a:solidFill>
                  <a:srgbClr val="FF0000"/>
                </a:solidFill>
              </a:rPr>
              <a:t>“kaygılı” </a:t>
            </a:r>
            <a:r>
              <a:rPr lang="tr-TR" b="1" dirty="0">
                <a:solidFill>
                  <a:prstClr val="black"/>
                </a:solidFill>
              </a:rPr>
              <a:t>aile modeli.</a:t>
            </a:r>
          </a:p>
          <a:p>
            <a:pPr marL="0" indent="0">
              <a:buNone/>
            </a:pP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924944"/>
            <a:ext cx="39604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102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88640"/>
            <a:ext cx="8229600" cy="4525963"/>
          </a:xfrm>
        </p:spPr>
        <p:txBody>
          <a:bodyPr>
            <a:normAutofit fontScale="92500" lnSpcReduction="20000"/>
          </a:bodyPr>
          <a:lstStyle/>
          <a:p>
            <a:pPr marL="438912" lvl="0" indent="-320040">
              <a:spcBef>
                <a:spcPts val="0"/>
              </a:spcBef>
              <a:buClr>
                <a:srgbClr val="F0AD00"/>
              </a:buClr>
              <a:buSzPct val="80000"/>
              <a:buFont typeface="Wingdings 2"/>
              <a:buChar char=""/>
            </a:pPr>
            <a:r>
              <a:rPr lang="tr-TR" b="1" dirty="0">
                <a:solidFill>
                  <a:prstClr val="black"/>
                </a:solidFill>
              </a:rPr>
              <a:t>Bir yıl boyunca eve misafir kabul etmeyen, seyahat programı yapmayan, çocuğunun salonda ders çalışmasına izin verip bir yıl boyunca hiç TV izlemeyen, hatta fazla konuşmayan, çocuğuna </a:t>
            </a:r>
            <a:r>
              <a:rPr lang="tr-TR" b="1" dirty="0" smtClean="0">
                <a:solidFill>
                  <a:prstClr val="black"/>
                </a:solidFill>
              </a:rPr>
              <a:t>adeta</a:t>
            </a:r>
          </a:p>
          <a:p>
            <a:pPr marL="118872" lvl="0" indent="0">
              <a:spcBef>
                <a:spcPts val="0"/>
              </a:spcBef>
              <a:buClr>
                <a:srgbClr val="F0AD00"/>
              </a:buClr>
              <a:buSzPct val="80000"/>
              <a:buNone/>
            </a:pPr>
            <a:r>
              <a:rPr lang="tr-TR" b="1" dirty="0">
                <a:solidFill>
                  <a:prstClr val="black"/>
                </a:solidFill>
              </a:rPr>
              <a:t> </a:t>
            </a:r>
            <a:r>
              <a:rPr lang="tr-TR" b="1" dirty="0" smtClean="0">
                <a:solidFill>
                  <a:prstClr val="black"/>
                </a:solidFill>
              </a:rPr>
              <a:t>  steril </a:t>
            </a:r>
            <a:r>
              <a:rPr lang="tr-TR" b="1" dirty="0">
                <a:solidFill>
                  <a:prstClr val="black"/>
                </a:solidFill>
              </a:rPr>
              <a:t>bir ortam yaratan; </a:t>
            </a:r>
            <a:r>
              <a:rPr lang="tr-TR" b="1" dirty="0" smtClean="0">
                <a:solidFill>
                  <a:prstClr val="black"/>
                </a:solidFill>
              </a:rPr>
              <a:t>                                 </a:t>
            </a:r>
          </a:p>
          <a:p>
            <a:pPr marL="118872" lvl="0" indent="0">
              <a:spcBef>
                <a:spcPts val="0"/>
              </a:spcBef>
              <a:buClr>
                <a:srgbClr val="F0AD00"/>
              </a:buClr>
              <a:buSzPct val="80000"/>
              <a:buNone/>
            </a:pPr>
            <a:r>
              <a:rPr lang="tr-TR" b="1" dirty="0">
                <a:solidFill>
                  <a:prstClr val="black"/>
                </a:solidFill>
              </a:rPr>
              <a:t> </a:t>
            </a:r>
            <a:r>
              <a:rPr lang="tr-TR" b="1" dirty="0" smtClean="0">
                <a:solidFill>
                  <a:prstClr val="black"/>
                </a:solidFill>
              </a:rPr>
              <a:t>  sınava </a:t>
            </a:r>
            <a:r>
              <a:rPr lang="tr-TR" b="1" dirty="0">
                <a:solidFill>
                  <a:prstClr val="black"/>
                </a:solidFill>
              </a:rPr>
              <a:t>hazırlık </a:t>
            </a:r>
            <a:r>
              <a:rPr lang="tr-TR" b="1" dirty="0" smtClean="0">
                <a:solidFill>
                  <a:prstClr val="black"/>
                </a:solidFill>
              </a:rPr>
              <a:t>     </a:t>
            </a:r>
          </a:p>
          <a:p>
            <a:pPr marL="118872" lvl="0" indent="0">
              <a:spcBef>
                <a:spcPts val="0"/>
              </a:spcBef>
              <a:buClr>
                <a:srgbClr val="F0AD00"/>
              </a:buClr>
              <a:buSzPct val="80000"/>
              <a:buNone/>
            </a:pPr>
            <a:r>
              <a:rPr lang="tr-TR" b="1" dirty="0" smtClean="0">
                <a:solidFill>
                  <a:prstClr val="black"/>
                </a:solidFill>
              </a:rPr>
              <a:t>   sürecinde </a:t>
            </a:r>
            <a:r>
              <a:rPr lang="tr-TR" b="1" dirty="0">
                <a:solidFill>
                  <a:prstClr val="black"/>
                </a:solidFill>
              </a:rPr>
              <a:t>olağanüstü </a:t>
            </a:r>
            <a:r>
              <a:rPr lang="tr-TR" b="1" dirty="0" smtClean="0">
                <a:solidFill>
                  <a:prstClr val="black"/>
                </a:solidFill>
              </a:rPr>
              <a:t>                                          bir    durum </a:t>
            </a:r>
            <a:r>
              <a:rPr lang="tr-TR" b="1" dirty="0">
                <a:solidFill>
                  <a:prstClr val="black"/>
                </a:solidFill>
              </a:rPr>
              <a:t>varmış gibi </a:t>
            </a:r>
            <a:endParaRPr lang="tr-TR" b="1" dirty="0" smtClean="0">
              <a:solidFill>
                <a:prstClr val="black"/>
              </a:solidFill>
            </a:endParaRPr>
          </a:p>
          <a:p>
            <a:pPr marL="118872" lvl="0" indent="0">
              <a:spcBef>
                <a:spcPts val="0"/>
              </a:spcBef>
              <a:buClr>
                <a:srgbClr val="F0AD00"/>
              </a:buClr>
              <a:buSzPct val="80000"/>
              <a:buNone/>
            </a:pPr>
            <a:r>
              <a:rPr lang="tr-TR" b="1" dirty="0" smtClean="0">
                <a:solidFill>
                  <a:prstClr val="black"/>
                </a:solidFill>
              </a:rPr>
              <a:t>   </a:t>
            </a:r>
            <a:r>
              <a:rPr lang="tr-TR" b="1" dirty="0" smtClean="0">
                <a:solidFill>
                  <a:srgbClr val="FF0000"/>
                </a:solidFill>
              </a:rPr>
              <a:t>“</a:t>
            </a:r>
            <a:r>
              <a:rPr lang="tr-TR" b="1" dirty="0">
                <a:solidFill>
                  <a:srgbClr val="FF0000"/>
                </a:solidFill>
              </a:rPr>
              <a:t>kendi </a:t>
            </a:r>
            <a:r>
              <a:rPr lang="tr-TR" b="1" dirty="0" smtClean="0">
                <a:solidFill>
                  <a:srgbClr val="FF0000"/>
                </a:solidFill>
              </a:rPr>
              <a:t>yaşamından </a:t>
            </a:r>
          </a:p>
          <a:p>
            <a:pPr marL="118872" lvl="0" indent="0">
              <a:spcBef>
                <a:spcPts val="0"/>
              </a:spcBef>
              <a:buClr>
                <a:srgbClr val="F0AD00"/>
              </a:buClr>
              <a:buSzPct val="80000"/>
              <a:buNone/>
            </a:pPr>
            <a:r>
              <a:rPr lang="tr-TR" b="1" dirty="0" smtClean="0">
                <a:solidFill>
                  <a:srgbClr val="FF0000"/>
                </a:solidFill>
              </a:rPr>
              <a:t>vazgeçen</a:t>
            </a:r>
            <a:r>
              <a:rPr lang="tr-TR" b="1" dirty="0">
                <a:solidFill>
                  <a:srgbClr val="FF0000"/>
                </a:solidFill>
              </a:rPr>
              <a:t>” </a:t>
            </a:r>
            <a:r>
              <a:rPr lang="tr-TR" b="1" dirty="0">
                <a:solidFill>
                  <a:prstClr val="black"/>
                </a:solidFill>
              </a:rPr>
              <a:t>aile modeli.</a:t>
            </a:r>
          </a:p>
          <a:p>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15674"/>
            <a:ext cx="4114800" cy="3289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371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500" b="1" dirty="0">
                <a:solidFill>
                  <a:srgbClr val="FF0000"/>
                </a:solidFill>
                <a:latin typeface="Corbel"/>
              </a:rPr>
              <a:t>AİLELERE ÖNERİLER</a:t>
            </a:r>
            <a:endParaRPr lang="tr-TR" dirty="0">
              <a:solidFill>
                <a:srgbClr val="FF0000"/>
              </a:solidFill>
            </a:endParaRPr>
          </a:p>
        </p:txBody>
      </p:sp>
      <p:sp>
        <p:nvSpPr>
          <p:cNvPr id="3" name="İçerik Yer Tutucusu 2"/>
          <p:cNvSpPr>
            <a:spLocks noGrp="1"/>
          </p:cNvSpPr>
          <p:nvPr>
            <p:ph idx="1"/>
          </p:nvPr>
        </p:nvSpPr>
        <p:spPr/>
        <p:txBody>
          <a:bodyPr>
            <a:normAutofit fontScale="92500" lnSpcReduction="20000"/>
          </a:bodyPr>
          <a:lstStyle/>
          <a:p>
            <a:pPr marL="438912" lvl="0" indent="-320040">
              <a:spcBef>
                <a:spcPts val="0"/>
              </a:spcBef>
              <a:buClr>
                <a:srgbClr val="F0AD00"/>
              </a:buClr>
              <a:buSzPct val="80000"/>
              <a:buFont typeface="Wingdings 2"/>
              <a:buChar char=""/>
            </a:pPr>
            <a:r>
              <a:rPr lang="tr-TR" b="1" dirty="0">
                <a:solidFill>
                  <a:prstClr val="black"/>
                </a:solidFill>
              </a:rPr>
              <a:t>Bazı gerçekleri değiştiremeyiz:</a:t>
            </a:r>
          </a:p>
          <a:p>
            <a:pPr marL="0" lvl="0" indent="0">
              <a:spcBef>
                <a:spcPts val="0"/>
              </a:spcBef>
              <a:buClr>
                <a:srgbClr val="F0AD00"/>
              </a:buClr>
              <a:buSzPct val="80000"/>
              <a:buNone/>
            </a:pPr>
            <a:r>
              <a:rPr lang="tr-TR" b="1" dirty="0">
                <a:solidFill>
                  <a:prstClr val="black"/>
                </a:solidFill>
              </a:rPr>
              <a:t>	-Sınavlar  vardır!</a:t>
            </a:r>
          </a:p>
          <a:p>
            <a:pPr marL="0" lvl="0" indent="0">
              <a:spcBef>
                <a:spcPts val="0"/>
              </a:spcBef>
              <a:buClr>
                <a:srgbClr val="F0AD00"/>
              </a:buClr>
              <a:buSzPct val="80000"/>
              <a:buNone/>
            </a:pPr>
            <a:r>
              <a:rPr lang="tr-TR" b="1" dirty="0">
                <a:solidFill>
                  <a:prstClr val="black"/>
                </a:solidFill>
              </a:rPr>
              <a:t>	-Çok çalışmak verimli </a:t>
            </a:r>
            <a:endParaRPr lang="tr-TR" b="1" dirty="0" smtClean="0">
              <a:solidFill>
                <a:prstClr val="black"/>
              </a:solidFill>
            </a:endParaRPr>
          </a:p>
          <a:p>
            <a:pPr marL="0" lvl="0" indent="0">
              <a:spcBef>
                <a:spcPts val="0"/>
              </a:spcBef>
              <a:buClr>
                <a:srgbClr val="F0AD00"/>
              </a:buClr>
              <a:buSzPct val="80000"/>
              <a:buNone/>
            </a:pPr>
            <a:r>
              <a:rPr lang="tr-TR" b="1" dirty="0" smtClean="0">
                <a:solidFill>
                  <a:prstClr val="black"/>
                </a:solidFill>
              </a:rPr>
              <a:t>çalışmak </a:t>
            </a:r>
            <a:r>
              <a:rPr lang="tr-TR" b="1" dirty="0">
                <a:solidFill>
                  <a:prstClr val="black"/>
                </a:solidFill>
              </a:rPr>
              <a:t>değildir; baskı </a:t>
            </a:r>
            <a:endParaRPr lang="tr-TR" b="1" dirty="0" smtClean="0">
              <a:solidFill>
                <a:prstClr val="black"/>
              </a:solidFill>
            </a:endParaRPr>
          </a:p>
          <a:p>
            <a:pPr marL="0" lvl="0" indent="0">
              <a:spcBef>
                <a:spcPts val="0"/>
              </a:spcBef>
              <a:buClr>
                <a:srgbClr val="F0AD00"/>
              </a:buClr>
              <a:buSzPct val="80000"/>
              <a:buNone/>
            </a:pPr>
            <a:r>
              <a:rPr lang="tr-TR" b="1" dirty="0" smtClean="0">
                <a:solidFill>
                  <a:prstClr val="black"/>
                </a:solidFill>
              </a:rPr>
              <a:t>uygulamanız </a:t>
            </a:r>
          </a:p>
          <a:p>
            <a:pPr marL="0" lvl="0" indent="0">
              <a:spcBef>
                <a:spcPts val="0"/>
              </a:spcBef>
              <a:buClr>
                <a:srgbClr val="F0AD00"/>
              </a:buClr>
              <a:buSzPct val="80000"/>
              <a:buNone/>
            </a:pPr>
            <a:r>
              <a:rPr lang="tr-TR" b="1" dirty="0" smtClean="0">
                <a:solidFill>
                  <a:prstClr val="black"/>
                </a:solidFill>
              </a:rPr>
              <a:t>verimli </a:t>
            </a:r>
            <a:r>
              <a:rPr lang="tr-TR" b="1" dirty="0">
                <a:solidFill>
                  <a:prstClr val="black"/>
                </a:solidFill>
              </a:rPr>
              <a:t>çalışmayı sağlamaz.</a:t>
            </a:r>
          </a:p>
          <a:p>
            <a:pPr marL="0" lvl="0" indent="0">
              <a:spcBef>
                <a:spcPts val="0"/>
              </a:spcBef>
              <a:buClr>
                <a:srgbClr val="F0AD00"/>
              </a:buClr>
              <a:buSzPct val="80000"/>
              <a:buNone/>
            </a:pPr>
            <a:r>
              <a:rPr lang="tr-TR" b="1" dirty="0">
                <a:solidFill>
                  <a:prstClr val="black"/>
                </a:solidFill>
              </a:rPr>
              <a:t>	-Çocuğunuzun zihinsel </a:t>
            </a:r>
            <a:endParaRPr lang="tr-TR" b="1" dirty="0" smtClean="0">
              <a:solidFill>
                <a:prstClr val="black"/>
              </a:solidFill>
            </a:endParaRPr>
          </a:p>
          <a:p>
            <a:pPr marL="0" lvl="0" indent="0">
              <a:spcBef>
                <a:spcPts val="0"/>
              </a:spcBef>
              <a:buClr>
                <a:srgbClr val="F0AD00"/>
              </a:buClr>
              <a:buSzPct val="80000"/>
              <a:buNone/>
            </a:pPr>
            <a:r>
              <a:rPr lang="tr-TR" b="1" dirty="0" smtClean="0">
                <a:solidFill>
                  <a:prstClr val="black"/>
                </a:solidFill>
              </a:rPr>
              <a:t>kapasitesini </a:t>
            </a:r>
            <a:r>
              <a:rPr lang="tr-TR" b="1" dirty="0">
                <a:solidFill>
                  <a:prstClr val="black"/>
                </a:solidFill>
              </a:rPr>
              <a:t>ve yeteneklerini </a:t>
            </a:r>
            <a:endParaRPr lang="tr-TR" b="1" dirty="0" smtClean="0">
              <a:solidFill>
                <a:prstClr val="black"/>
              </a:solidFill>
            </a:endParaRPr>
          </a:p>
          <a:p>
            <a:pPr marL="0" lvl="0" indent="0">
              <a:spcBef>
                <a:spcPts val="0"/>
              </a:spcBef>
              <a:buClr>
                <a:srgbClr val="F0AD00"/>
              </a:buClr>
              <a:buSzPct val="80000"/>
              <a:buNone/>
            </a:pPr>
            <a:r>
              <a:rPr lang="tr-TR" b="1" dirty="0" smtClean="0">
                <a:solidFill>
                  <a:prstClr val="black"/>
                </a:solidFill>
              </a:rPr>
              <a:t>değiştiremezsiniz</a:t>
            </a:r>
            <a:r>
              <a:rPr lang="tr-TR" b="1" dirty="0">
                <a:solidFill>
                  <a:prstClr val="black"/>
                </a:solidFill>
              </a:rPr>
              <a:t>.</a:t>
            </a:r>
          </a:p>
          <a:p>
            <a:pPr marL="438912" lvl="0" indent="-320040">
              <a:spcBef>
                <a:spcPts val="0"/>
              </a:spcBef>
              <a:buClr>
                <a:srgbClr val="F0AD00"/>
              </a:buClr>
              <a:buSzPct val="80000"/>
              <a:buFont typeface="Wingdings 2"/>
              <a:buChar char=""/>
            </a:pPr>
            <a:r>
              <a:rPr lang="tr-TR" b="1" dirty="0">
                <a:solidFill>
                  <a:prstClr val="black"/>
                </a:solidFill>
              </a:rPr>
              <a:t>Sınavı bir amaç olarak değil, araç olarak görün. Sonuca değil, sürece odaklanın.</a:t>
            </a:r>
          </a:p>
          <a:p>
            <a:pPr marL="0" indent="0">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276872"/>
            <a:ext cx="2448272" cy="242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437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Çocuğunuzla konuşun. Sınava ilişkin alternatifleri birlikte tartışın, sonuçlar ne olursa olsun onu sevdiğinizi ve sevmeye devam edeceğinizi belirtin, samimi olun. Sınavlar geçicidir ama sonuçları çocuğunuz ile ilişkilerinizi kalıcı olarak etkileyebilir. Bunun için onları sınav sonrası psikolojiye de hazırlamalıyız.</a:t>
            </a:r>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005064"/>
            <a:ext cx="424847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286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92696"/>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Sınavın ülkedeki eğitim olanaklarına bağlı olarak uygulanan bir eleme olduğunu hatırlayarak, “başarı” ya da “başarısızlık” kavramının değişebilir olduğunu kabul edin.</a:t>
            </a:r>
          </a:p>
          <a:p>
            <a:pPr marL="0" indent="0">
              <a:buNone/>
            </a:pPr>
            <a:endParaRPr lang="tr-T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488" y="3140968"/>
            <a:ext cx="2867025"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772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Anne-baba olarak beklentilerimizi gerçekçi bir zemine oturtmalı çocuğumuza gücünün üzerinde hedefler ve görevler yüklememeliyiz. </a:t>
            </a:r>
          </a:p>
          <a:p>
            <a:pPr marL="438912" lvl="0" indent="-320040">
              <a:spcBef>
                <a:spcPts val="0"/>
              </a:spcBef>
              <a:buClr>
                <a:srgbClr val="F0AD00"/>
              </a:buClr>
              <a:buSzPct val="80000"/>
              <a:buFont typeface="Wingdings 2"/>
              <a:buChar char=""/>
            </a:pPr>
            <a:r>
              <a:rPr lang="tr-TR" b="1" dirty="0">
                <a:solidFill>
                  <a:prstClr val="black"/>
                </a:solidFill>
              </a:rPr>
              <a:t>Hedefleri gücünün altında da tutmamalıyız!</a:t>
            </a:r>
          </a:p>
          <a:p>
            <a:pPr marL="0" indent="0">
              <a:buNone/>
            </a:pP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996952"/>
            <a:ext cx="568863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82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60648"/>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Aileler, çocuklarının zekâlarını sınavla ölçme yanlışlığına düşmemelidir. “Sen akıllıysan bu sınavı kazanırsın. Kazanamazsan aklından şüphe ederiz.” gibi yaklaşımlardan uzak durmalıdır.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990815"/>
            <a:ext cx="43815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688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8229600" cy="4525963"/>
          </a:xfrm>
        </p:spPr>
        <p:txBody>
          <a:bodyPr>
            <a:normAutofit fontScale="85000" lnSpcReduction="20000"/>
          </a:bodyPr>
          <a:lstStyle/>
          <a:p>
            <a:pPr marL="438912" lvl="0" indent="-320040">
              <a:spcBef>
                <a:spcPts val="0"/>
              </a:spcBef>
              <a:buClr>
                <a:srgbClr val="F0AD00"/>
              </a:buClr>
              <a:buSzPct val="80000"/>
              <a:buFont typeface="Wingdings 2"/>
              <a:buChar char=""/>
            </a:pPr>
            <a:r>
              <a:rPr lang="tr-TR" b="1" dirty="0">
                <a:solidFill>
                  <a:prstClr val="black"/>
                </a:solidFill>
              </a:rPr>
              <a:t>Çocuğun yaşı ne olursa olsun, onunla kurulan etkili bir iletişim, onda kendine güven gelişimi için en önemli kaynaklardan biri olacaktır. </a:t>
            </a:r>
            <a:endParaRPr lang="tr-TR" b="1" dirty="0" smtClean="0">
              <a:solidFill>
                <a:prstClr val="black"/>
              </a:solidFill>
            </a:endParaRPr>
          </a:p>
          <a:p>
            <a:pPr marL="118872" lvl="0" indent="0">
              <a:spcBef>
                <a:spcPts val="0"/>
              </a:spcBef>
              <a:buClr>
                <a:srgbClr val="F0AD00"/>
              </a:buClr>
              <a:buSzPct val="80000"/>
              <a:buNone/>
            </a:pPr>
            <a:endParaRPr lang="tr-TR" b="1" dirty="0">
              <a:solidFill>
                <a:prstClr val="black"/>
              </a:solidFill>
            </a:endParaRPr>
          </a:p>
          <a:p>
            <a:pPr marL="438912" lvl="0" indent="-320040">
              <a:spcBef>
                <a:spcPts val="0"/>
              </a:spcBef>
              <a:buClr>
                <a:srgbClr val="F0AD00"/>
              </a:buClr>
              <a:buSzPct val="80000"/>
              <a:buFont typeface="Wingdings 2"/>
              <a:buChar char=""/>
            </a:pPr>
            <a:r>
              <a:rPr lang="tr-TR" b="1" dirty="0">
                <a:solidFill>
                  <a:prstClr val="black"/>
                </a:solidFill>
              </a:rPr>
              <a:t>Anne-baba sınavın kazanılması gereken bir savaş, hayatın tek amacı olarak düşünmez, çocuklarına üniversitesi  kazanmak için geçilecek bir basamak olduğunu </a:t>
            </a:r>
            <a:endParaRPr lang="tr-TR" b="1" dirty="0" smtClean="0">
              <a:solidFill>
                <a:prstClr val="black"/>
              </a:solidFill>
            </a:endParaRPr>
          </a:p>
          <a:p>
            <a:pPr marL="118872" lvl="0" indent="0">
              <a:spcBef>
                <a:spcPts val="0"/>
              </a:spcBef>
              <a:buClr>
                <a:srgbClr val="F0AD00"/>
              </a:buClr>
              <a:buSzPct val="80000"/>
              <a:buNone/>
            </a:pPr>
            <a:r>
              <a:rPr lang="tr-TR" b="1" dirty="0" smtClean="0">
                <a:solidFill>
                  <a:prstClr val="black"/>
                </a:solidFill>
              </a:rPr>
              <a:t>    hissettirirse </a:t>
            </a:r>
            <a:endParaRPr lang="tr-TR" b="1" dirty="0">
              <a:solidFill>
                <a:prstClr val="black"/>
              </a:solidFill>
            </a:endParaRPr>
          </a:p>
          <a:p>
            <a:pPr marL="118872" lvl="0" indent="0">
              <a:spcBef>
                <a:spcPts val="0"/>
              </a:spcBef>
              <a:buClr>
                <a:srgbClr val="F0AD00"/>
              </a:buClr>
              <a:buSzPct val="80000"/>
              <a:buNone/>
            </a:pPr>
            <a:r>
              <a:rPr lang="tr-TR" b="1" dirty="0" smtClean="0">
                <a:solidFill>
                  <a:prstClr val="black"/>
                </a:solidFill>
              </a:rPr>
              <a:t>    çocuk </a:t>
            </a:r>
            <a:r>
              <a:rPr lang="tr-TR" b="1" dirty="0">
                <a:solidFill>
                  <a:prstClr val="black"/>
                </a:solidFill>
              </a:rPr>
              <a:t>daha </a:t>
            </a:r>
            <a:endParaRPr lang="tr-TR" b="1" dirty="0" smtClean="0">
              <a:solidFill>
                <a:prstClr val="black"/>
              </a:solidFill>
            </a:endParaRPr>
          </a:p>
          <a:p>
            <a:pPr marL="118872" lvl="0" indent="0">
              <a:spcBef>
                <a:spcPts val="0"/>
              </a:spcBef>
              <a:buClr>
                <a:srgbClr val="F0AD00"/>
              </a:buClr>
              <a:buSzPct val="80000"/>
              <a:buNone/>
            </a:pPr>
            <a:r>
              <a:rPr lang="tr-TR" b="1" dirty="0" smtClean="0">
                <a:solidFill>
                  <a:prstClr val="black"/>
                </a:solidFill>
              </a:rPr>
              <a:t>    güvenli </a:t>
            </a:r>
            <a:r>
              <a:rPr lang="tr-TR" b="1" dirty="0">
                <a:solidFill>
                  <a:prstClr val="black"/>
                </a:solidFill>
              </a:rPr>
              <a:t>bir </a:t>
            </a:r>
            <a:endParaRPr lang="tr-TR" b="1" dirty="0" smtClean="0">
              <a:solidFill>
                <a:prstClr val="black"/>
              </a:solidFill>
            </a:endParaRPr>
          </a:p>
          <a:p>
            <a:pPr marL="118872" lvl="0" indent="0">
              <a:spcBef>
                <a:spcPts val="0"/>
              </a:spcBef>
              <a:buClr>
                <a:srgbClr val="F0AD00"/>
              </a:buClr>
              <a:buSzPct val="80000"/>
              <a:buNone/>
            </a:pPr>
            <a:r>
              <a:rPr lang="tr-TR" b="1" dirty="0" smtClean="0">
                <a:solidFill>
                  <a:prstClr val="black"/>
                </a:solidFill>
              </a:rPr>
              <a:t>    şekilde </a:t>
            </a:r>
            <a:r>
              <a:rPr lang="tr-TR" b="1" dirty="0">
                <a:solidFill>
                  <a:prstClr val="black"/>
                </a:solidFill>
              </a:rPr>
              <a:t>sınava </a:t>
            </a:r>
            <a:endParaRPr lang="tr-TR" b="1" dirty="0" smtClean="0">
              <a:solidFill>
                <a:prstClr val="black"/>
              </a:solidFill>
            </a:endParaRPr>
          </a:p>
          <a:p>
            <a:pPr marL="118872" lvl="0" indent="0">
              <a:spcBef>
                <a:spcPts val="0"/>
              </a:spcBef>
              <a:buClr>
                <a:srgbClr val="F0AD00"/>
              </a:buClr>
              <a:buSzPct val="80000"/>
              <a:buNone/>
            </a:pPr>
            <a:r>
              <a:rPr lang="tr-TR" b="1" dirty="0" smtClean="0">
                <a:solidFill>
                  <a:prstClr val="black"/>
                </a:solidFill>
              </a:rPr>
              <a:t>    girecektir</a:t>
            </a:r>
            <a:r>
              <a:rPr lang="tr-TR" b="1" dirty="0">
                <a:solidFill>
                  <a:prstClr val="black"/>
                </a:solidFill>
              </a:rPr>
              <a:t>.</a:t>
            </a:r>
          </a:p>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852936"/>
            <a:ext cx="42291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956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2"/>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Çalışmalarını sağlıklı bir şekilde yürütebilmesi için uygun koşulları sağlamak anne-babanın görevidir. Anne-baba ne kadar destek olsa da sınava hazırlanmak öğrencinin görevidir.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068960"/>
            <a:ext cx="60960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44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348880"/>
            <a:ext cx="8229600" cy="1143000"/>
          </a:xfrm>
        </p:spPr>
        <p:txBody>
          <a:bodyPr>
            <a:normAutofit fontScale="90000"/>
          </a:bodyPr>
          <a:lstStyle/>
          <a:p>
            <a:r>
              <a:rPr lang="tr-TR" b="1" dirty="0" smtClean="0">
                <a:solidFill>
                  <a:srgbClr val="FF0000"/>
                </a:solidFill>
              </a:rPr>
              <a:t>ANNE BABA OLARAK ÇOCUĞUNUZUN EĞİTİMİ İÇİN NELER YAPIYORSUNUZ?</a:t>
            </a:r>
            <a:endParaRPr lang="tr-TR" b="1" dirty="0">
              <a:solidFill>
                <a:srgbClr val="FF0000"/>
              </a:solidFill>
            </a:endParaRPr>
          </a:p>
        </p:txBody>
      </p:sp>
    </p:spTree>
    <p:extLst>
      <p:ext uri="{BB962C8B-B14F-4D97-AF65-F5344CB8AC3E}">
        <p14:creationId xmlns:p14="http://schemas.microsoft.com/office/powerpoint/2010/main" val="2185940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628800"/>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Aile, çocuğa sürekli “Çalış!” demek yerine, “Ne yaptın, nasıl gidiyor, beraber gözden geçirmemizi ister misin, bizlerden bir beklentin, bir isteğin var mı?” tarzında bir yaklaşımı tercih etmelidir.</a:t>
            </a:r>
          </a:p>
          <a:p>
            <a:pPr marL="0" indent="0">
              <a:buNone/>
            </a:pPr>
            <a:endParaRPr lang="tr-TR" dirty="0"/>
          </a:p>
        </p:txBody>
      </p:sp>
    </p:spTree>
    <p:extLst>
      <p:ext uri="{BB962C8B-B14F-4D97-AF65-F5344CB8AC3E}">
        <p14:creationId xmlns:p14="http://schemas.microsoft.com/office/powerpoint/2010/main" val="501017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620688"/>
            <a:ext cx="8229600" cy="4525963"/>
          </a:xfrm>
        </p:spPr>
        <p:txBody>
          <a:bodyPr>
            <a:normAutofit fontScale="85000" lnSpcReduction="10000"/>
          </a:bodyPr>
          <a:lstStyle/>
          <a:p>
            <a:pPr marL="438912" lvl="0" indent="-320040">
              <a:spcBef>
                <a:spcPts val="0"/>
              </a:spcBef>
              <a:buClr>
                <a:srgbClr val="F0AD00"/>
              </a:buClr>
              <a:buSzPct val="80000"/>
              <a:buFont typeface="Wingdings 2"/>
              <a:buChar char=""/>
            </a:pPr>
            <a:r>
              <a:rPr lang="tr-TR" sz="3000" b="1" dirty="0">
                <a:solidFill>
                  <a:prstClr val="black"/>
                </a:solidFill>
              </a:rPr>
              <a:t>Aile, özellikle başkalarının yanında kendi çocuklarını kıyaslamamalı, eleştirmemelidir</a:t>
            </a:r>
            <a:r>
              <a:rPr lang="tr-TR" sz="3000" b="1" dirty="0" smtClean="0">
                <a:solidFill>
                  <a:prstClr val="black"/>
                </a:solidFill>
              </a:rPr>
              <a:t>.</a:t>
            </a:r>
          </a:p>
          <a:p>
            <a:pPr marL="118872" lvl="0" indent="0">
              <a:spcBef>
                <a:spcPts val="0"/>
              </a:spcBef>
              <a:buClr>
                <a:srgbClr val="F0AD00"/>
              </a:buClr>
              <a:buSzPct val="80000"/>
              <a:buNone/>
            </a:pPr>
            <a:endParaRPr lang="tr-TR" sz="3000" b="1" dirty="0">
              <a:solidFill>
                <a:prstClr val="black"/>
              </a:solidFill>
            </a:endParaRPr>
          </a:p>
          <a:p>
            <a:pPr marL="438912" lvl="0" indent="-320040">
              <a:spcBef>
                <a:spcPts val="0"/>
              </a:spcBef>
              <a:buClr>
                <a:srgbClr val="F0AD00"/>
              </a:buClr>
              <a:buSzPct val="80000"/>
              <a:buFont typeface="Wingdings 2"/>
              <a:buChar char=""/>
            </a:pPr>
            <a:r>
              <a:rPr lang="tr-TR" sz="3000" b="1" dirty="0">
                <a:solidFill>
                  <a:prstClr val="black"/>
                </a:solidFill>
              </a:rPr>
              <a:t>Anne-babalar çocukları arasındaki farkı daha iyi gözlemleyebilirler. Anne-babalar öncelikle çocuklarını iyi tanımalılar ve onun kapasitesinin farkına varmalıdır. Öğrenciler arkadaşları, kardeşleri, akraba çocukları </a:t>
            </a:r>
            <a:r>
              <a:rPr lang="tr-TR" sz="3000" b="1" dirty="0" err="1">
                <a:solidFill>
                  <a:prstClr val="black"/>
                </a:solidFill>
              </a:rPr>
              <a:t>v.s</a:t>
            </a:r>
            <a:r>
              <a:rPr lang="tr-TR" sz="3000" b="1" dirty="0">
                <a:solidFill>
                  <a:prstClr val="black"/>
                </a:solidFill>
              </a:rPr>
              <a:t> ile kıyaslanmak istememektedirler. Anne-babaların çocuklarını hırslandırmak, motive etmek amacıyla başkaları ile kıyaslamasının veya başkalarını örnek göstermesinin öğrenci için hiçbir motive edici özelliği yoktur.</a:t>
            </a:r>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653136"/>
            <a:ext cx="403244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87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2"/>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Çocukları olumsuz bir şekilde etiketlemek, hem başarısını düşürecek hem de aşağılanma, yetersizlik duygusunu artıracaktır.</a:t>
            </a:r>
          </a:p>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36912"/>
            <a:ext cx="8001000" cy="3677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157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60648"/>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Çocuk aileyi sevmelidir. Aileyi seven çocuk onun söylediklerine değer verir ve sözlerini de sever. Aileyi sevmeyen çocuk, ailenin beklentilerini dikkate almaz, onun söylediklerini de sevmez.</a:t>
            </a:r>
          </a:p>
          <a:p>
            <a:pPr marL="0" indent="0">
              <a:buNone/>
            </a:pPr>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906" y="3068960"/>
            <a:ext cx="5343525"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468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Onun için önemli olan şeyleri keşfedin ve siz de önem verin. Sevdiği insanlarla görüşmesi moralini yükseltecek ve olumlu elektrik sağlayacaktır.</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636912"/>
            <a:ext cx="571500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782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2"/>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cs typeface="Consolas" panose="020B0609020204030204" pitchFamily="49" charset="0"/>
              </a:rPr>
              <a:t>Ergenlik dönemi problemlerinde; öğrenciyi geriden izlemek, gözlemlerinizi uygun </a:t>
            </a:r>
            <a:r>
              <a:rPr lang="tr-TR" b="1" dirty="0" smtClean="0">
                <a:solidFill>
                  <a:prstClr val="black"/>
                </a:solidFill>
                <a:cs typeface="Consolas" panose="020B0609020204030204" pitchFamily="49" charset="0"/>
              </a:rPr>
              <a:t>zamanlarda </a:t>
            </a:r>
            <a:r>
              <a:rPr lang="tr-TR" b="1" dirty="0">
                <a:solidFill>
                  <a:prstClr val="black"/>
                </a:solidFill>
                <a:cs typeface="Consolas" panose="020B0609020204030204" pitchFamily="49" charset="0"/>
              </a:rPr>
              <a:t>paylaşmak daha doğru </a:t>
            </a:r>
            <a:r>
              <a:rPr lang="tr-TR" b="1" dirty="0" smtClean="0">
                <a:solidFill>
                  <a:prstClr val="black"/>
                </a:solidFill>
                <a:cs typeface="Consolas" panose="020B0609020204030204" pitchFamily="49" charset="0"/>
              </a:rPr>
              <a:t>olacaktır.</a:t>
            </a:r>
          </a:p>
          <a:p>
            <a:pPr marL="438912" indent="-320040">
              <a:spcBef>
                <a:spcPts val="0"/>
              </a:spcBef>
              <a:buClr>
                <a:srgbClr val="F0AD00"/>
              </a:buClr>
              <a:buSzPct val="80000"/>
              <a:buFont typeface="Wingdings 2"/>
              <a:buChar char=""/>
            </a:pPr>
            <a:r>
              <a:rPr lang="en-US" b="1" dirty="0"/>
              <a:t>Zaman zaman aile içinde kurallara uyma konusunda çelişkiler çıkabilir. Bu </a:t>
            </a:r>
            <a:r>
              <a:rPr lang="tr-TR" b="1" dirty="0"/>
              <a:t>yine </a:t>
            </a:r>
            <a:r>
              <a:rPr lang="en-US" b="1" dirty="0"/>
              <a:t>aile </a:t>
            </a:r>
            <a:r>
              <a:rPr lang="tr-TR" b="1" dirty="0"/>
              <a:t>içinde</a:t>
            </a:r>
            <a:r>
              <a:rPr lang="en-US" b="1" dirty="0"/>
              <a:t> demokratik</a:t>
            </a:r>
            <a:r>
              <a:rPr lang="tr-TR" b="1" dirty="0"/>
              <a:t> bir yöntemle görüşülebilir </a:t>
            </a:r>
            <a:r>
              <a:rPr lang="en-US" b="1" dirty="0"/>
              <a:t>ve  çoğunluğun </a:t>
            </a:r>
            <a:r>
              <a:rPr lang="tr-TR" b="1" dirty="0"/>
              <a:t>benimsediği </a:t>
            </a:r>
            <a:r>
              <a:rPr lang="en-US" b="1" dirty="0"/>
              <a:t>kurallarla uzlaşmaya </a:t>
            </a:r>
            <a:endParaRPr lang="tr-TR" b="1" dirty="0" smtClean="0"/>
          </a:p>
          <a:p>
            <a:pPr marL="118872" indent="0">
              <a:spcBef>
                <a:spcPts val="0"/>
              </a:spcBef>
              <a:buClr>
                <a:srgbClr val="F0AD00"/>
              </a:buClr>
              <a:buSzPct val="80000"/>
              <a:buNone/>
            </a:pPr>
            <a:r>
              <a:rPr lang="tr-TR" b="1" dirty="0"/>
              <a:t> </a:t>
            </a:r>
            <a:r>
              <a:rPr lang="tr-TR" b="1" dirty="0" smtClean="0"/>
              <a:t>   </a:t>
            </a:r>
            <a:r>
              <a:rPr lang="en-US" b="1" dirty="0" smtClean="0"/>
              <a:t>varılır</a:t>
            </a:r>
            <a:r>
              <a:rPr lang="en-US" b="1" dirty="0"/>
              <a:t>.</a:t>
            </a:r>
            <a:endParaRPr lang="tr-TR" b="1" dirty="0"/>
          </a:p>
          <a:p>
            <a:pPr marL="438912" lvl="0" indent="-320040">
              <a:spcBef>
                <a:spcPts val="0"/>
              </a:spcBef>
              <a:buClr>
                <a:srgbClr val="F0AD00"/>
              </a:buClr>
              <a:buSzPct val="80000"/>
              <a:buFont typeface="Wingdings 2"/>
              <a:buChar char=""/>
            </a:pPr>
            <a:endParaRPr lang="tr-TR" b="1" dirty="0">
              <a:solidFill>
                <a:prstClr val="black"/>
              </a:solidFill>
              <a:cs typeface="Consolas" panose="020B0609020204030204" pitchFamily="49"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939884"/>
            <a:ext cx="52863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144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60648"/>
            <a:ext cx="8229600" cy="4525963"/>
          </a:xfrm>
        </p:spPr>
        <p:txBody>
          <a:bodyPr/>
          <a:lstStyle/>
          <a:p>
            <a:r>
              <a:rPr lang="tr-TR" altLang="tr-TR" b="1" dirty="0"/>
              <a:t>Çocuklarımızın ruhsal, sosyal, zihinsel </a:t>
            </a:r>
            <a:r>
              <a:rPr lang="tr-TR" altLang="tr-TR" b="1" dirty="0" smtClean="0"/>
              <a:t>gelişmelerinin </a:t>
            </a:r>
            <a:r>
              <a:rPr lang="tr-TR" altLang="tr-TR" b="1" dirty="0"/>
              <a:t>sağlıklı olabilmesi, akademik yönden başarılı olabilmesi için okul ile sürekli işbirliği içinde olun.</a:t>
            </a:r>
          </a:p>
          <a:p>
            <a:r>
              <a:rPr lang="tr-TR" altLang="tr-TR" b="1" dirty="0" smtClean="0"/>
              <a:t>Okul idaresi, sınıf </a:t>
            </a:r>
            <a:r>
              <a:rPr lang="tr-TR" altLang="tr-TR" b="1" dirty="0"/>
              <a:t>öğretmenleri ve ders öğretmenleriyle olumlu ilişkiler kurun ve okulu ziyaret edin.</a:t>
            </a:r>
          </a:p>
          <a:p>
            <a:pPr marL="0" indent="0">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429000"/>
            <a:ext cx="344805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720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851850"/>
            <a:ext cx="8229600" cy="4525963"/>
          </a:xfrm>
        </p:spPr>
        <p:txBody>
          <a:bodyPr/>
          <a:lstStyle/>
          <a:p>
            <a:r>
              <a:rPr lang="tr-TR" altLang="tr-TR" b="1" dirty="0" smtClean="0"/>
              <a:t>Çocuğunuzun </a:t>
            </a:r>
            <a:r>
              <a:rPr lang="tr-TR" altLang="tr-TR" b="1" dirty="0"/>
              <a:t>okul içindeki durumu hakkında bilgi alabilmeniz için veli toplantılarına mutlaka katılınız.</a:t>
            </a:r>
          </a:p>
          <a:p>
            <a:pPr marL="0" indent="0">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636912"/>
            <a:ext cx="52863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3982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8229600" cy="4525963"/>
          </a:xfrm>
        </p:spPr>
        <p:txBody>
          <a:bodyPr>
            <a:normAutofit fontScale="92500" lnSpcReduction="20000"/>
          </a:bodyPr>
          <a:lstStyle/>
          <a:p>
            <a:r>
              <a:rPr lang="tr-TR" altLang="tr-TR" b="1" dirty="0" smtClean="0"/>
              <a:t>Çocuğunuzu </a:t>
            </a:r>
            <a:r>
              <a:rPr lang="tr-TR" altLang="tr-TR" b="1" dirty="0"/>
              <a:t>sabah kahvaltısı yapmadan okula göndermemeye çalışınız. Özellikle ortaöğretim çağındaki çocuklar, </a:t>
            </a:r>
          </a:p>
          <a:p>
            <a:pPr marL="0" indent="0">
              <a:buNone/>
            </a:pPr>
            <a:r>
              <a:rPr lang="tr-TR" altLang="tr-TR" b="1" dirty="0" smtClean="0"/>
              <a:t>    hızlı </a:t>
            </a:r>
            <a:r>
              <a:rPr lang="tr-TR" altLang="tr-TR" b="1" dirty="0"/>
              <a:t>bir büyüme ve gelişme </a:t>
            </a:r>
            <a:endParaRPr lang="tr-TR" altLang="tr-TR" b="1" dirty="0" smtClean="0"/>
          </a:p>
          <a:p>
            <a:pPr marL="0" indent="0">
              <a:buNone/>
            </a:pPr>
            <a:r>
              <a:rPr lang="tr-TR" altLang="tr-TR" b="1" dirty="0"/>
              <a:t> </a:t>
            </a:r>
            <a:r>
              <a:rPr lang="tr-TR" altLang="tr-TR" b="1" dirty="0" smtClean="0"/>
              <a:t>   dönemi </a:t>
            </a:r>
            <a:r>
              <a:rPr lang="tr-TR" altLang="tr-TR" b="1" dirty="0"/>
              <a:t>içindedirler. </a:t>
            </a:r>
            <a:endParaRPr lang="tr-TR" altLang="tr-TR" b="1" dirty="0" smtClean="0"/>
          </a:p>
          <a:p>
            <a:pPr marL="0" indent="0">
              <a:buNone/>
            </a:pPr>
            <a:r>
              <a:rPr lang="tr-TR" altLang="tr-TR" b="1" dirty="0"/>
              <a:t> </a:t>
            </a:r>
            <a:r>
              <a:rPr lang="tr-TR" altLang="tr-TR" b="1" dirty="0" smtClean="0"/>
              <a:t>   Bu </a:t>
            </a:r>
            <a:r>
              <a:rPr lang="tr-TR" altLang="tr-TR" b="1" dirty="0"/>
              <a:t>konuda </a:t>
            </a:r>
            <a:r>
              <a:rPr lang="tr-TR" altLang="tr-TR" b="1" dirty="0" smtClean="0"/>
              <a:t>titiz olunuz.</a:t>
            </a:r>
          </a:p>
          <a:p>
            <a:pPr marL="0" indent="0">
              <a:buNone/>
            </a:pPr>
            <a:endParaRPr lang="tr-TR" altLang="tr-TR" b="1" dirty="0" smtClean="0"/>
          </a:p>
          <a:p>
            <a:r>
              <a:rPr lang="tr-TR" altLang="tr-TR" b="1" dirty="0" smtClean="0"/>
              <a:t>Çocuğunuzun </a:t>
            </a:r>
            <a:r>
              <a:rPr lang="tr-TR" altLang="tr-TR" b="1" dirty="0"/>
              <a:t>kılık kıyafetine ve giysilerinin okul kurallarına uymasına ve temizliğine özen gösteriniz.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268760"/>
            <a:ext cx="25717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365" y="4456247"/>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579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8229600" cy="4525963"/>
          </a:xfrm>
        </p:spPr>
        <p:txBody>
          <a:bodyPr/>
          <a:lstStyle/>
          <a:p>
            <a:r>
              <a:rPr lang="tr-TR" altLang="tr-TR" b="1" dirty="0"/>
              <a:t>En iyi dinlenme, uyuyarak yapılan dinlenmedir. Özellikle düzenli olarak planlanan uyku çocukların yaşamında büyük önem taşır. </a:t>
            </a:r>
            <a:r>
              <a:rPr lang="tr-TR" altLang="tr-TR" b="1" dirty="0" smtClean="0"/>
              <a:t>Bu </a:t>
            </a:r>
            <a:r>
              <a:rPr lang="tr-TR" altLang="tr-TR" b="1" dirty="0"/>
              <a:t>sebeple çocuğunuzun uyku saatlerinin düzenli olmasına önem veriniz.</a:t>
            </a:r>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204525"/>
            <a:ext cx="518457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49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SINAV SÜRECİNDE ÖĞRENCİ</a:t>
            </a:r>
          </a:p>
        </p:txBody>
      </p:sp>
      <p:sp>
        <p:nvSpPr>
          <p:cNvPr id="3" name="İçerik Yer Tutucusu 2"/>
          <p:cNvSpPr>
            <a:spLocks noGrp="1"/>
          </p:cNvSpPr>
          <p:nvPr>
            <p:ph idx="1"/>
          </p:nvPr>
        </p:nvSpPr>
        <p:spPr/>
        <p:txBody>
          <a:bodyPr>
            <a:normAutofit fontScale="85000" lnSpcReduction="20000"/>
          </a:bodyPr>
          <a:lstStyle/>
          <a:p>
            <a:r>
              <a:rPr lang="tr-TR" b="1" dirty="0"/>
              <a:t>Öğrencilerin sınavlara yönelik tutumlarını etkileyen bireysel ve çevresel pek çok faktör bulunmaktadır. Bunlar:</a:t>
            </a:r>
          </a:p>
          <a:p>
            <a:pPr lvl="1"/>
            <a:r>
              <a:rPr lang="tr-TR" b="1" dirty="0"/>
              <a:t>Zeka,</a:t>
            </a:r>
          </a:p>
          <a:p>
            <a:pPr lvl="1"/>
            <a:r>
              <a:rPr lang="tr-TR" b="1" dirty="0"/>
              <a:t>Motivasyon,</a:t>
            </a:r>
          </a:p>
          <a:p>
            <a:pPr lvl="1"/>
            <a:r>
              <a:rPr lang="tr-TR" b="1" dirty="0"/>
              <a:t>Öğrenme stilleri,</a:t>
            </a:r>
          </a:p>
          <a:p>
            <a:pPr lvl="1"/>
            <a:r>
              <a:rPr lang="tr-TR" b="1" dirty="0"/>
              <a:t>Öğrenmeye karşı tutum,</a:t>
            </a:r>
          </a:p>
          <a:p>
            <a:pPr lvl="1"/>
            <a:r>
              <a:rPr lang="tr-TR" b="1" dirty="0"/>
              <a:t>Aile desteği,</a:t>
            </a:r>
          </a:p>
          <a:p>
            <a:pPr lvl="1"/>
            <a:r>
              <a:rPr lang="tr-TR" b="1" dirty="0"/>
              <a:t>Sosyoekonomik durum,</a:t>
            </a:r>
          </a:p>
          <a:p>
            <a:pPr lvl="1"/>
            <a:r>
              <a:rPr lang="tr-TR" b="1" dirty="0"/>
              <a:t>Çevresel faktörler:</a:t>
            </a:r>
          </a:p>
          <a:p>
            <a:pPr lvl="2"/>
            <a:r>
              <a:rPr lang="tr-TR" b="1" dirty="0"/>
              <a:t>Arkadaş çevresi</a:t>
            </a:r>
          </a:p>
          <a:p>
            <a:pPr lvl="2"/>
            <a:r>
              <a:rPr lang="tr-TR" b="1" dirty="0"/>
              <a:t>Okul ve öğretmen etkisi.</a:t>
            </a:r>
          </a:p>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708920"/>
            <a:ext cx="316835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702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60648"/>
            <a:ext cx="8229600" cy="4525963"/>
          </a:xfrm>
        </p:spPr>
        <p:txBody>
          <a:bodyPr>
            <a:normAutofit fontScale="62500" lnSpcReduction="20000"/>
          </a:bodyPr>
          <a:lstStyle/>
          <a:p>
            <a:r>
              <a:rPr lang="tr-TR" altLang="tr-TR" b="1" dirty="0" smtClean="0"/>
              <a:t>Çocuğunuzun </a:t>
            </a:r>
            <a:r>
              <a:rPr lang="tr-TR" altLang="tr-TR" b="1" dirty="0"/>
              <a:t>sistemli ders çalışma alışkanlığı kazanmasına yardımcı olunuz.</a:t>
            </a:r>
          </a:p>
          <a:p>
            <a:endParaRPr lang="tr-TR" altLang="tr-TR" b="1" dirty="0"/>
          </a:p>
          <a:p>
            <a:endParaRPr lang="tr-TR" altLang="tr-TR" b="1" dirty="0" smtClean="0"/>
          </a:p>
          <a:p>
            <a:endParaRPr lang="tr-TR" altLang="tr-TR" b="1" dirty="0"/>
          </a:p>
          <a:p>
            <a:pPr marL="0" indent="0">
              <a:buNone/>
            </a:pPr>
            <a:endParaRPr lang="tr-TR" altLang="tr-TR" b="1" dirty="0" smtClean="0"/>
          </a:p>
          <a:p>
            <a:pPr marL="0" indent="0">
              <a:buNone/>
            </a:pPr>
            <a:endParaRPr lang="tr-TR" altLang="tr-TR" b="1" dirty="0"/>
          </a:p>
          <a:p>
            <a:r>
              <a:rPr lang="tr-TR" altLang="tr-TR" b="1" dirty="0" smtClean="0"/>
              <a:t>Çocuğunuzun </a:t>
            </a:r>
            <a:r>
              <a:rPr lang="tr-TR" altLang="tr-TR" b="1" dirty="0"/>
              <a:t>zamanında </a:t>
            </a:r>
            <a:r>
              <a:rPr lang="tr-TR" altLang="tr-TR" b="1" dirty="0" smtClean="0"/>
              <a:t>derse </a:t>
            </a:r>
            <a:r>
              <a:rPr lang="tr-TR" altLang="tr-TR" b="1" dirty="0"/>
              <a:t>gelmesini sağlayınız, geç kalma alışkanlığını önleyiniz. </a:t>
            </a:r>
          </a:p>
          <a:p>
            <a:endParaRPr lang="tr-TR" altLang="tr-TR" b="1" dirty="0"/>
          </a:p>
          <a:p>
            <a:pPr marL="0" indent="0">
              <a:buNone/>
            </a:pPr>
            <a:endParaRPr lang="tr-TR" altLang="tr-TR" b="1" dirty="0" smtClean="0"/>
          </a:p>
          <a:p>
            <a:endParaRPr lang="tr-TR" altLang="tr-TR" b="1" dirty="0"/>
          </a:p>
          <a:p>
            <a:endParaRPr lang="tr-TR" altLang="tr-TR" b="1" dirty="0" smtClean="0"/>
          </a:p>
          <a:p>
            <a:r>
              <a:rPr lang="tr-TR" altLang="tr-TR" b="1" dirty="0" smtClean="0"/>
              <a:t>Kendisine </a:t>
            </a:r>
            <a:r>
              <a:rPr lang="tr-TR" altLang="tr-TR" b="1" dirty="0"/>
              <a:t>ait olan ya da olmayan araç ve gereçleri yıpratmadan, temiz ve düzenli kullanması alışkanlığını kazanmasına yardımcı olunuz.</a:t>
            </a:r>
          </a:p>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645096"/>
            <a:ext cx="304800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780928"/>
            <a:ext cx="388620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725144"/>
            <a:ext cx="4114800" cy="198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39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8229600" cy="4525963"/>
          </a:xfrm>
        </p:spPr>
        <p:txBody>
          <a:bodyPr>
            <a:normAutofit fontScale="77500" lnSpcReduction="20000"/>
          </a:bodyPr>
          <a:lstStyle/>
          <a:p>
            <a:r>
              <a:rPr lang="tr-TR" altLang="tr-TR" b="1" dirty="0" smtClean="0"/>
              <a:t>Çocuklarınıza </a:t>
            </a:r>
            <a:r>
              <a:rPr lang="tr-TR" altLang="tr-TR" b="1" dirty="0"/>
              <a:t>gereğinden fazla  para vermeyiniz, yeteri kadar harçlık veriniz </a:t>
            </a:r>
            <a:endParaRPr lang="tr-TR" altLang="tr-TR" b="1" dirty="0">
              <a:cs typeface="Times New Roman" pitchFamily="18" charset="0"/>
            </a:endParaRPr>
          </a:p>
          <a:p>
            <a:pPr marL="0" indent="0">
              <a:buNone/>
            </a:pPr>
            <a:endParaRPr lang="tr-TR" altLang="tr-TR" b="1" dirty="0">
              <a:cs typeface="Times New Roman" pitchFamily="18" charset="0"/>
            </a:endParaRPr>
          </a:p>
          <a:p>
            <a:endParaRPr lang="tr-TR" altLang="tr-TR" b="1" dirty="0" smtClean="0">
              <a:cs typeface="Times New Roman" pitchFamily="18" charset="0"/>
            </a:endParaRPr>
          </a:p>
          <a:p>
            <a:endParaRPr lang="tr-TR" altLang="tr-TR" b="1" dirty="0" smtClean="0">
              <a:cs typeface="Times New Roman" pitchFamily="18" charset="0"/>
            </a:endParaRPr>
          </a:p>
          <a:p>
            <a:pPr marL="0" indent="0">
              <a:buNone/>
            </a:pPr>
            <a:endParaRPr lang="tr-TR" altLang="tr-TR" b="1" dirty="0" smtClean="0">
              <a:cs typeface="Times New Roman" pitchFamily="18" charset="0"/>
            </a:endParaRPr>
          </a:p>
          <a:p>
            <a:endParaRPr lang="tr-TR" altLang="tr-TR" b="1" dirty="0">
              <a:cs typeface="Times New Roman" pitchFamily="18" charset="0"/>
            </a:endParaRPr>
          </a:p>
          <a:p>
            <a:r>
              <a:rPr lang="tr-TR" altLang="tr-TR" b="1" dirty="0" smtClean="0">
                <a:cs typeface="Times New Roman" pitchFamily="18" charset="0"/>
              </a:rPr>
              <a:t>Zararlı </a:t>
            </a:r>
            <a:r>
              <a:rPr lang="tr-TR" altLang="tr-TR" b="1" dirty="0">
                <a:cs typeface="Times New Roman" pitchFamily="18" charset="0"/>
              </a:rPr>
              <a:t>alışkanlıklar hakkında iyi bir örnek olun ki söyledikleriniz sadece lafta kalmasın. </a:t>
            </a:r>
            <a:r>
              <a:rPr lang="tr-TR" altLang="tr-TR" b="1" dirty="0" smtClean="0">
                <a:cs typeface="Times New Roman" pitchFamily="18" charset="0"/>
              </a:rPr>
              <a:t>Ülkemizde </a:t>
            </a:r>
            <a:r>
              <a:rPr lang="tr-TR" altLang="tr-TR" b="1" dirty="0">
                <a:cs typeface="Times New Roman" pitchFamily="18" charset="0"/>
              </a:rPr>
              <a:t>zararlı alışkanlıklara </a:t>
            </a:r>
            <a:endParaRPr lang="tr-TR" altLang="tr-TR" b="1" dirty="0" smtClean="0">
              <a:cs typeface="Times New Roman" pitchFamily="18" charset="0"/>
            </a:endParaRPr>
          </a:p>
          <a:p>
            <a:pPr marL="0" indent="0">
              <a:buNone/>
            </a:pPr>
            <a:r>
              <a:rPr lang="tr-TR" altLang="tr-TR" b="1" dirty="0">
                <a:cs typeface="Times New Roman" pitchFamily="18" charset="0"/>
              </a:rPr>
              <a:t> </a:t>
            </a:r>
            <a:r>
              <a:rPr lang="tr-TR" altLang="tr-TR" b="1" dirty="0" smtClean="0">
                <a:cs typeface="Times New Roman" pitchFamily="18" charset="0"/>
              </a:rPr>
              <a:t>   başlama </a:t>
            </a:r>
            <a:r>
              <a:rPr lang="tr-TR" altLang="tr-TR" b="1" dirty="0">
                <a:cs typeface="Times New Roman" pitchFamily="18" charset="0"/>
              </a:rPr>
              <a:t>yaşı bir </a:t>
            </a:r>
            <a:r>
              <a:rPr lang="tr-TR" altLang="tr-TR" b="1" dirty="0" smtClean="0">
                <a:cs typeface="Times New Roman" pitchFamily="18" charset="0"/>
              </a:rPr>
              <a:t>hayli</a:t>
            </a:r>
          </a:p>
          <a:p>
            <a:pPr marL="0" indent="0">
              <a:buNone/>
            </a:pPr>
            <a:r>
              <a:rPr lang="tr-TR" altLang="tr-TR" b="1" dirty="0">
                <a:cs typeface="Times New Roman" pitchFamily="18" charset="0"/>
              </a:rPr>
              <a:t> </a:t>
            </a:r>
            <a:r>
              <a:rPr lang="tr-TR" altLang="tr-TR" b="1" dirty="0" smtClean="0">
                <a:cs typeface="Times New Roman" pitchFamily="18" charset="0"/>
              </a:rPr>
              <a:t>    </a:t>
            </a:r>
            <a:r>
              <a:rPr lang="tr-TR" altLang="tr-TR" b="1" dirty="0">
                <a:cs typeface="Times New Roman" pitchFamily="18" charset="0"/>
              </a:rPr>
              <a:t>inmiştir</a:t>
            </a:r>
            <a:r>
              <a:rPr lang="tr-TR" altLang="tr-TR" b="1" dirty="0"/>
              <a:t> </a:t>
            </a:r>
          </a:p>
          <a:p>
            <a:endParaRPr lang="tr-TR" altLang="tr-TR" b="1" dirty="0"/>
          </a:p>
          <a:p>
            <a:endParaRPr lang="tr-TR" dirty="0"/>
          </a:p>
        </p:txBody>
      </p:sp>
      <p:pic>
        <p:nvPicPr>
          <p:cNvPr id="6146" name="Picture 2" descr="C:\Users\Selin\Desktop\bayramc.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764704"/>
            <a:ext cx="3810000" cy="223224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789040"/>
            <a:ext cx="381642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388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Bütün bunlara rağmen öğrenciden beklenen davranışlar hala gerçekleşmiyorsa aile yine de bu saydıklarımızı uygulamaya devam etmelidir. Başka yollara özellikle şiddete asla başvurmamalıdır; her başarı uzun mücadelelerden ve sabırdan sonra gelir.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356992"/>
            <a:ext cx="504056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033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88640"/>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Gençler, bu süreçte hem sınavlara hazırlanmanın vermiş olduğu stresle hem de ergenlik döneminde yaşadıkları birtakım sorunlarla başa çıkmaya çalışmaktadırlar.</a:t>
            </a:r>
          </a:p>
          <a:p>
            <a:endParaRPr lang="tr-TR" dirty="0"/>
          </a:p>
        </p:txBody>
      </p:sp>
      <p:pic>
        <p:nvPicPr>
          <p:cNvPr id="4098" name="Picture 2" descr="C:\Users\Selin\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927" y="2780928"/>
            <a:ext cx="5972370"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10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332656"/>
            <a:ext cx="5040560" cy="5832648"/>
          </a:xfrm>
        </p:spPr>
        <p:txBody>
          <a:bodyPr>
            <a:normAutofit/>
          </a:bodyPr>
          <a:lstStyle/>
          <a:p>
            <a:pPr marL="438912" lvl="0" indent="-320040">
              <a:spcBef>
                <a:spcPts val="0"/>
              </a:spcBef>
              <a:buClr>
                <a:srgbClr val="F0AD00"/>
              </a:buClr>
              <a:buSzPct val="80000"/>
              <a:buFont typeface="Wingdings 2"/>
              <a:buChar char=""/>
            </a:pPr>
            <a:r>
              <a:rPr lang="tr-TR" b="1" dirty="0">
                <a:solidFill>
                  <a:prstClr val="black"/>
                </a:solidFill>
              </a:rPr>
              <a:t>Bu dönemde öğrencilerin en fazla ihtiyaç duydukları kavramlardan biri aile desteğidir. </a:t>
            </a:r>
          </a:p>
          <a:p>
            <a:pPr marL="438912" lvl="0" indent="-320040">
              <a:spcBef>
                <a:spcPts val="0"/>
              </a:spcBef>
              <a:buClr>
                <a:srgbClr val="F0AD00"/>
              </a:buClr>
              <a:buSzPct val="80000"/>
              <a:buFont typeface="Wingdings 2"/>
              <a:buChar char=""/>
            </a:pPr>
            <a:r>
              <a:rPr lang="tr-TR" b="1" dirty="0">
                <a:solidFill>
                  <a:prstClr val="black"/>
                </a:solidFill>
              </a:rPr>
              <a:t>Başarılı öğrencilerle yapılan görüşmelerde “ailelerinin onlara destek olduklarını, ailelerinin başarılarında önemli bir paya sahip olduklarını” söylediklerini görüyoruz.</a:t>
            </a:r>
          </a:p>
          <a:p>
            <a:endParaRPr lang="tr-TR" dirty="0"/>
          </a:p>
        </p:txBody>
      </p:sp>
      <p:pic>
        <p:nvPicPr>
          <p:cNvPr id="5122" name="Picture 2" descr="C:\Users\Selin\Desktop\fft5_mf89514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340769"/>
            <a:ext cx="3528392"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49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500" b="1" dirty="0">
                <a:solidFill>
                  <a:srgbClr val="FF0000"/>
                </a:solidFill>
                <a:latin typeface="+mn-lt"/>
              </a:rPr>
              <a:t>SINAV SÜRECİNDE AİLE</a:t>
            </a:r>
            <a:endParaRPr lang="tr-TR" dirty="0">
              <a:solidFill>
                <a:srgbClr val="FF0000"/>
              </a:solidFill>
              <a:latin typeface="+mn-lt"/>
            </a:endParaRPr>
          </a:p>
        </p:txBody>
      </p:sp>
      <p:sp>
        <p:nvSpPr>
          <p:cNvPr id="3" name="İçerik Yer Tutucusu 2"/>
          <p:cNvSpPr>
            <a:spLocks noGrp="1"/>
          </p:cNvSpPr>
          <p:nvPr>
            <p:ph idx="1"/>
          </p:nvPr>
        </p:nvSpPr>
        <p:spPr>
          <a:xfrm>
            <a:off x="107504" y="1268760"/>
            <a:ext cx="5256584" cy="4525963"/>
          </a:xfrm>
        </p:spPr>
        <p:txBody>
          <a:bodyPr>
            <a:normAutofit fontScale="85000" lnSpcReduction="20000"/>
          </a:bodyPr>
          <a:lstStyle/>
          <a:p>
            <a:r>
              <a:rPr lang="tr-TR" b="1" dirty="0"/>
              <a:t>Sınava şeklen giren bir kişi olmasına rağmen, sınava hazırlanan tüm aile fertleri de bu sınav sürecini yaşamakta; maddi ve manevi olarak etkilenmektedirler</a:t>
            </a:r>
            <a:r>
              <a:rPr lang="tr-TR" b="1" dirty="0" smtClean="0"/>
              <a:t>.</a:t>
            </a:r>
          </a:p>
          <a:p>
            <a:pPr marL="0" indent="0">
              <a:buNone/>
            </a:pPr>
            <a:endParaRPr lang="tr-TR" b="1" dirty="0"/>
          </a:p>
          <a:p>
            <a:r>
              <a:rPr lang="tr-TR" b="1" dirty="0"/>
              <a:t>Süreçten öğrenciyle birlikte etkilenen anne-baba, davranışlarıyla ve tutumlarıyla aynı zamanda öğrenciyi de etkilemektedir.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556792"/>
            <a:ext cx="360040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954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548680"/>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Anne babalarda, kardeşlerde hatta akrabalarda beklentiler oluşmuştur.</a:t>
            </a:r>
          </a:p>
          <a:p>
            <a:pPr marL="438912" lvl="0" indent="-320040">
              <a:spcBef>
                <a:spcPts val="0"/>
              </a:spcBef>
              <a:buClr>
                <a:srgbClr val="F0AD00"/>
              </a:buClr>
              <a:buSzPct val="80000"/>
              <a:buFont typeface="Wingdings 2"/>
              <a:buChar char=""/>
            </a:pPr>
            <a:r>
              <a:rPr lang="tr-TR" b="1" dirty="0">
                <a:solidFill>
                  <a:prstClr val="black"/>
                </a:solidFill>
              </a:rPr>
              <a:t>Sınavı hayatın en önemli olayı gibi gören aileler de olacaktır. </a:t>
            </a:r>
          </a:p>
          <a:p>
            <a:pPr marL="0" indent="0">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80928"/>
            <a:ext cx="741682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2933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620688"/>
            <a:ext cx="8229600" cy="4525963"/>
          </a:xfrm>
        </p:spPr>
        <p:txBody>
          <a:bodyPr>
            <a:normAutofit fontScale="92500" lnSpcReduction="20000"/>
          </a:bodyPr>
          <a:lstStyle/>
          <a:p>
            <a:pPr marL="438912" lvl="0" indent="-320040">
              <a:spcBef>
                <a:spcPts val="0"/>
              </a:spcBef>
              <a:buClr>
                <a:srgbClr val="F0AD00"/>
              </a:buClr>
              <a:buSzPct val="80000"/>
              <a:buFont typeface="Wingdings 2"/>
              <a:buChar char=""/>
            </a:pPr>
            <a:r>
              <a:rPr lang="tr-TR" b="1" dirty="0">
                <a:solidFill>
                  <a:prstClr val="black"/>
                </a:solidFill>
              </a:rPr>
              <a:t>Her anne-baba sınava hazırlanan çocuğuna destek olmak ister. Önemli olan doğru ve başarıyı artıracak destekte bulunmaktır</a:t>
            </a:r>
            <a:r>
              <a:rPr lang="tr-TR" b="1" dirty="0" smtClean="0">
                <a:solidFill>
                  <a:prstClr val="black"/>
                </a:solidFill>
              </a:rPr>
              <a:t>.</a:t>
            </a:r>
          </a:p>
          <a:p>
            <a:pPr marL="118872" lvl="0" indent="0">
              <a:spcBef>
                <a:spcPts val="0"/>
              </a:spcBef>
              <a:buClr>
                <a:srgbClr val="F0AD00"/>
              </a:buClr>
              <a:buSzPct val="80000"/>
              <a:buNone/>
            </a:pPr>
            <a:endParaRPr lang="tr-TR" b="1" dirty="0">
              <a:solidFill>
                <a:prstClr val="black"/>
              </a:solidFill>
            </a:endParaRPr>
          </a:p>
          <a:p>
            <a:pPr marL="438912" lvl="0" indent="-320040" algn="just">
              <a:spcBef>
                <a:spcPts val="0"/>
              </a:spcBef>
              <a:buClr>
                <a:srgbClr val="F0AD00"/>
              </a:buClr>
              <a:buSzPct val="80000"/>
              <a:buFont typeface="Wingdings 2"/>
              <a:buChar char=""/>
            </a:pPr>
            <a:r>
              <a:rPr lang="tr-TR" b="1" dirty="0">
                <a:solidFill>
                  <a:prstClr val="black"/>
                </a:solidFill>
              </a:rPr>
              <a:t>Ailelerin öğrencilere sağlayacakları </a:t>
            </a:r>
            <a:endParaRPr lang="tr-TR" b="1" dirty="0" smtClean="0">
              <a:solidFill>
                <a:prstClr val="black"/>
              </a:solidFill>
            </a:endParaRPr>
          </a:p>
          <a:p>
            <a:pPr marL="118872" lvl="0" indent="0" algn="just">
              <a:spcBef>
                <a:spcPts val="0"/>
              </a:spcBef>
              <a:buClr>
                <a:srgbClr val="F0AD00"/>
              </a:buClr>
              <a:buSzPct val="80000"/>
              <a:buNone/>
            </a:pPr>
            <a:r>
              <a:rPr lang="tr-TR" b="1" dirty="0">
                <a:solidFill>
                  <a:prstClr val="black"/>
                </a:solidFill>
              </a:rPr>
              <a:t> </a:t>
            </a:r>
            <a:r>
              <a:rPr lang="tr-TR" b="1" dirty="0" smtClean="0">
                <a:solidFill>
                  <a:prstClr val="black"/>
                </a:solidFill>
              </a:rPr>
              <a:t>   destek </a:t>
            </a:r>
            <a:r>
              <a:rPr lang="tr-TR" b="1" dirty="0">
                <a:solidFill>
                  <a:prstClr val="black"/>
                </a:solidFill>
              </a:rPr>
              <a:t>ya da öğrenciler </a:t>
            </a:r>
            <a:endParaRPr lang="tr-TR" b="1" dirty="0" smtClean="0">
              <a:solidFill>
                <a:prstClr val="black"/>
              </a:solidFill>
            </a:endParaRPr>
          </a:p>
          <a:p>
            <a:pPr marL="118872" lvl="0" indent="0" algn="just">
              <a:spcBef>
                <a:spcPts val="0"/>
              </a:spcBef>
              <a:buClr>
                <a:srgbClr val="F0AD00"/>
              </a:buClr>
              <a:buSzPct val="80000"/>
              <a:buNone/>
            </a:pPr>
            <a:r>
              <a:rPr lang="tr-TR" b="1" dirty="0">
                <a:solidFill>
                  <a:prstClr val="black"/>
                </a:solidFill>
              </a:rPr>
              <a:t> </a:t>
            </a:r>
            <a:r>
              <a:rPr lang="tr-TR" b="1" dirty="0" smtClean="0">
                <a:solidFill>
                  <a:prstClr val="black"/>
                </a:solidFill>
              </a:rPr>
              <a:t>   üzerinde </a:t>
            </a:r>
            <a:r>
              <a:rPr lang="tr-TR" b="1" dirty="0">
                <a:solidFill>
                  <a:prstClr val="black"/>
                </a:solidFill>
              </a:rPr>
              <a:t>oluşturacağı </a:t>
            </a:r>
            <a:endParaRPr lang="tr-TR" b="1" dirty="0" smtClean="0">
              <a:solidFill>
                <a:prstClr val="black"/>
              </a:solidFill>
            </a:endParaRPr>
          </a:p>
          <a:p>
            <a:pPr marL="118872" lvl="0" indent="0" algn="just">
              <a:spcBef>
                <a:spcPts val="0"/>
              </a:spcBef>
              <a:buClr>
                <a:srgbClr val="F0AD00"/>
              </a:buClr>
              <a:buSzPct val="80000"/>
              <a:buNone/>
            </a:pPr>
            <a:r>
              <a:rPr lang="tr-TR" b="1" dirty="0">
                <a:solidFill>
                  <a:prstClr val="black"/>
                </a:solidFill>
              </a:rPr>
              <a:t> </a:t>
            </a:r>
            <a:r>
              <a:rPr lang="tr-TR" b="1" dirty="0" smtClean="0">
                <a:solidFill>
                  <a:prstClr val="black"/>
                </a:solidFill>
              </a:rPr>
              <a:t>   baskı</a:t>
            </a:r>
            <a:r>
              <a:rPr lang="tr-TR" b="1" dirty="0">
                <a:solidFill>
                  <a:prstClr val="black"/>
                </a:solidFill>
              </a:rPr>
              <a:t>, öğrencilere </a:t>
            </a:r>
            <a:endParaRPr lang="tr-TR" b="1" dirty="0" smtClean="0">
              <a:solidFill>
                <a:prstClr val="black"/>
              </a:solidFill>
            </a:endParaRPr>
          </a:p>
          <a:p>
            <a:pPr marL="118872" lvl="0" indent="0" algn="just">
              <a:spcBef>
                <a:spcPts val="0"/>
              </a:spcBef>
              <a:buClr>
                <a:srgbClr val="F0AD00"/>
              </a:buClr>
              <a:buSzPct val="80000"/>
              <a:buNone/>
            </a:pPr>
            <a:r>
              <a:rPr lang="tr-TR" b="1" dirty="0">
                <a:solidFill>
                  <a:prstClr val="black"/>
                </a:solidFill>
              </a:rPr>
              <a:t> </a:t>
            </a:r>
            <a:r>
              <a:rPr lang="tr-TR" b="1" dirty="0" smtClean="0">
                <a:solidFill>
                  <a:prstClr val="black"/>
                </a:solidFill>
              </a:rPr>
              <a:t>   sınava </a:t>
            </a:r>
            <a:r>
              <a:rPr lang="tr-TR" b="1" dirty="0">
                <a:solidFill>
                  <a:prstClr val="black"/>
                </a:solidFill>
              </a:rPr>
              <a:t>hazırlık dönemlerinde </a:t>
            </a:r>
            <a:endParaRPr lang="tr-TR" b="1" dirty="0" smtClean="0">
              <a:solidFill>
                <a:prstClr val="black"/>
              </a:solidFill>
            </a:endParaRPr>
          </a:p>
          <a:p>
            <a:pPr marL="118872" lvl="0" indent="0" algn="just">
              <a:spcBef>
                <a:spcPts val="0"/>
              </a:spcBef>
              <a:buClr>
                <a:srgbClr val="F0AD00"/>
              </a:buClr>
              <a:buSzPct val="80000"/>
              <a:buNone/>
            </a:pPr>
            <a:r>
              <a:rPr lang="tr-TR" b="1" dirty="0">
                <a:solidFill>
                  <a:prstClr val="black"/>
                </a:solidFill>
              </a:rPr>
              <a:t> </a:t>
            </a:r>
            <a:r>
              <a:rPr lang="tr-TR" b="1" dirty="0" smtClean="0">
                <a:solidFill>
                  <a:prstClr val="black"/>
                </a:solidFill>
              </a:rPr>
              <a:t>   olumlu </a:t>
            </a:r>
            <a:r>
              <a:rPr lang="tr-TR" b="1" dirty="0">
                <a:solidFill>
                  <a:prstClr val="black"/>
                </a:solidFill>
              </a:rPr>
              <a:t>ya da olumsuz </a:t>
            </a:r>
            <a:endParaRPr lang="tr-TR" b="1" dirty="0" smtClean="0">
              <a:solidFill>
                <a:prstClr val="black"/>
              </a:solidFill>
            </a:endParaRPr>
          </a:p>
          <a:p>
            <a:pPr marL="118872" lvl="0" indent="0" algn="just">
              <a:spcBef>
                <a:spcPts val="0"/>
              </a:spcBef>
              <a:buClr>
                <a:srgbClr val="F0AD00"/>
              </a:buClr>
              <a:buSzPct val="80000"/>
              <a:buNone/>
            </a:pPr>
            <a:r>
              <a:rPr lang="tr-TR" b="1" dirty="0">
                <a:solidFill>
                  <a:prstClr val="black"/>
                </a:solidFill>
              </a:rPr>
              <a:t> </a:t>
            </a:r>
            <a:r>
              <a:rPr lang="tr-TR" b="1" dirty="0" smtClean="0">
                <a:solidFill>
                  <a:prstClr val="black"/>
                </a:solidFill>
              </a:rPr>
              <a:t>   tutumlar kazandıracaktır</a:t>
            </a:r>
            <a:r>
              <a:rPr lang="tr-TR" b="1" dirty="0">
                <a:solidFill>
                  <a:prstClr val="black"/>
                </a:solidFill>
              </a:rPr>
              <a:t>.</a:t>
            </a:r>
          </a:p>
          <a:p>
            <a:pPr marL="0" indent="0">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564904"/>
            <a:ext cx="3312368"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82711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1295</Words>
  <Application>Microsoft Office PowerPoint</Application>
  <PresentationFormat>Ekran Gösterisi (4:3)</PresentationFormat>
  <Paragraphs>160</Paragraphs>
  <Slides>42</Slides>
  <Notes>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Ofis Teması</vt:lpstr>
      <vt:lpstr>SINAVA HAZIRLIK SÜRECİNDE AİLELERİN ROLÜ, YAŞADIKLARI SORUNLAR ve AİLELERE ÖNERİLER</vt:lpstr>
      <vt:lpstr>PowerPoint Sunusu</vt:lpstr>
      <vt:lpstr>ANNE BABA OLARAK ÇOCUĞUNUZUN EĞİTİMİ İÇİN NELER YAPIYORSUNUZ?</vt:lpstr>
      <vt:lpstr>SINAV SÜRECİNDE ÖĞRENCİ</vt:lpstr>
      <vt:lpstr>PowerPoint Sunusu</vt:lpstr>
      <vt:lpstr>PowerPoint Sunusu</vt:lpstr>
      <vt:lpstr>SINAV SÜRECİNDE AİLE</vt:lpstr>
      <vt:lpstr>PowerPoint Sunusu</vt:lpstr>
      <vt:lpstr>PowerPoint Sunusu</vt:lpstr>
      <vt:lpstr>AİLELERİN YAŞADIĞI SORUNLAR</vt:lpstr>
      <vt:lpstr>PowerPoint Sunusu</vt:lpstr>
      <vt:lpstr>PowerPoint Sunusu</vt:lpstr>
      <vt:lpstr>PowerPoint Sunusu</vt:lpstr>
      <vt:lpstr>PowerPoint Sunusu</vt:lpstr>
      <vt:lpstr>PowerPoint Sunusu</vt:lpstr>
      <vt:lpstr>PowerPoint Sunusu</vt:lpstr>
      <vt:lpstr>PowerPoint Sunusu</vt:lpstr>
      <vt:lpstr>YANLIŞ AİLE TUTUMLARI</vt:lpstr>
      <vt:lpstr>PowerPoint Sunusu</vt:lpstr>
      <vt:lpstr>PowerPoint Sunusu</vt:lpstr>
      <vt:lpstr>PowerPoint Sunusu</vt:lpstr>
      <vt:lpstr>PowerPoint Sunusu</vt:lpstr>
      <vt:lpstr>AİLELERE ÖNERİLER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SINAVA HAZIRLIK SÜRECİNDE AİLELERİN ROLÜ, YAŞADIĞI SORUNLAR ve AİLELERE ÖNERİLER</dc:title>
  <dc:creator>Selin</dc:creator>
  <cp:lastModifiedBy>rehberlik</cp:lastModifiedBy>
  <cp:revision>52</cp:revision>
  <dcterms:created xsi:type="dcterms:W3CDTF">2015-10-13T11:43:23Z</dcterms:created>
  <dcterms:modified xsi:type="dcterms:W3CDTF">2021-03-26T12:27:13Z</dcterms:modified>
</cp:coreProperties>
</file>