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ÇANKAYA REHBERLİK VE ARAŞTIRMA MERKEZİ</a:t>
            </a:r>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B597FD-AC19-4B36-BA56-E6FD2EDB5676}" type="datetimeFigureOut">
              <a:rPr lang="tr-TR" smtClean="0"/>
              <a:pPr/>
              <a:t>31.3.2021</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5D9BF7-CEBE-4C8E-BCF7-FCC8A1DC149A}" type="slidenum">
              <a:rPr lang="tr-TR" smtClean="0"/>
              <a:pPr/>
              <a:t>‹#›</a:t>
            </a:fld>
            <a:endParaRPr lang="tr-TR"/>
          </a:p>
        </p:txBody>
      </p:sp>
    </p:spTree>
    <p:extLst>
      <p:ext uri="{BB962C8B-B14F-4D97-AF65-F5344CB8AC3E}">
        <p14:creationId xmlns="" xmlns:p14="http://schemas.microsoft.com/office/powerpoint/2010/main" val="421092863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ÇANKAYA REHBERLİK VE ARAŞTIRMA MERKEZİ</a:t>
            </a: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D41B9-3C87-4BEA-91DE-AE74F8471758}" type="datetimeFigureOut">
              <a:rPr lang="tr-TR" smtClean="0"/>
              <a:pPr/>
              <a:t>31.3.2021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866E6-D530-447D-958A-E59734EEACA8}" type="slidenum">
              <a:rPr lang="tr-TR" smtClean="0"/>
              <a:pPr/>
              <a:t>‹#›</a:t>
            </a:fld>
            <a:endParaRPr lang="tr-TR"/>
          </a:p>
        </p:txBody>
      </p:sp>
    </p:spTree>
    <p:extLst>
      <p:ext uri="{BB962C8B-B14F-4D97-AF65-F5344CB8AC3E}">
        <p14:creationId xmlns="" xmlns:p14="http://schemas.microsoft.com/office/powerpoint/2010/main" val="363171075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5" name="Üstbilgi Yer Tutucusu 4"/>
          <p:cNvSpPr>
            <a:spLocks noGrp="1"/>
          </p:cNvSpPr>
          <p:nvPr>
            <p:ph type="hdr" sz="quarter" idx="11"/>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15281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p:txBody>
          <a:bodyPr/>
          <a:lstStyle/>
          <a:p>
            <a:r>
              <a:rPr lang="tr-TR" smtClean="0"/>
              <a:t>ÇANKAYA REHBERLİK VE ARAŞTIRMA MERKEZİ</a:t>
            </a:r>
            <a:endParaRPr lang="tr-TR"/>
          </a:p>
        </p:txBody>
      </p:sp>
    </p:spTree>
    <p:extLst>
      <p:ext uri="{BB962C8B-B14F-4D97-AF65-F5344CB8AC3E}">
        <p14:creationId xmlns="" xmlns:p14="http://schemas.microsoft.com/office/powerpoint/2010/main" val="300651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55007588-8117-4028-9566-B7377C0AD8D9}" type="datetimeFigureOut">
              <a:rPr lang="tr-TR" smtClean="0"/>
              <a:pPr/>
              <a:t>31.3.2021</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8FE03C0-0A08-4F5D-8913-FE2124165D83}"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5007588-8117-4028-9566-B7377C0AD8D9}" type="datetimeFigureOut">
              <a:rPr lang="tr-TR" smtClean="0"/>
              <a:pPr/>
              <a:t>31.3.2021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FE03C0-0A08-4F5D-8913-FE2124165D8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55007588-8117-4028-9566-B7377C0AD8D9}" type="datetimeFigureOut">
              <a:rPr lang="tr-TR" smtClean="0"/>
              <a:pPr/>
              <a:t>31.3.2021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FE03C0-0A08-4F5D-8913-FE2124165D83}"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2514600" y="381000"/>
            <a:ext cx="6400800" cy="8382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1143000" y="16002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105400" y="16002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1143000" y="39243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5105400" y="3924300"/>
            <a:ext cx="3810000" cy="21717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dt" sz="half" idx="10"/>
          </p:nvPr>
        </p:nvSpPr>
        <p:spPr/>
        <p:txBody>
          <a:bodyPr/>
          <a:lstStyle>
            <a:lvl1pPr>
              <a:defRPr/>
            </a:lvl1pPr>
          </a:lstStyle>
          <a:p>
            <a:pPr>
              <a:defRPr/>
            </a:pPr>
            <a:fld id="{34C0157B-E019-4883-AE6D-6800F2E6E7EB}" type="datetimeFigureOut">
              <a:rPr lang="tr-TR" smtClean="0"/>
              <a:pPr>
                <a:defRPr/>
              </a:pPr>
              <a:t>31.3.2021</a:t>
            </a:fld>
            <a:endParaRPr lang="tr-TR"/>
          </a:p>
        </p:txBody>
      </p:sp>
      <p:sp>
        <p:nvSpPr>
          <p:cNvPr id="8" name="Rectangle 6"/>
          <p:cNvSpPr>
            <a:spLocks noGrp="1" noChangeArrowheads="1"/>
          </p:cNvSpPr>
          <p:nvPr>
            <p:ph type="ftr" sz="quarter" idx="11"/>
          </p:nvPr>
        </p:nvSpPr>
        <p:spPr/>
        <p:txBody>
          <a:bodyPr/>
          <a:lstStyle>
            <a:lvl1pPr>
              <a:defRPr/>
            </a:lvl1pPr>
          </a:lstStyle>
          <a:p>
            <a:pPr>
              <a:defRPr/>
            </a:pPr>
            <a:endParaRPr lang="tr-TR"/>
          </a:p>
        </p:txBody>
      </p:sp>
      <p:sp>
        <p:nvSpPr>
          <p:cNvPr id="9" name="Rectangle 7"/>
          <p:cNvSpPr>
            <a:spLocks noGrp="1" noChangeArrowheads="1"/>
          </p:cNvSpPr>
          <p:nvPr>
            <p:ph type="sldNum" sz="quarter" idx="12"/>
          </p:nvPr>
        </p:nvSpPr>
        <p:spPr/>
        <p:txBody>
          <a:bodyPr/>
          <a:lstStyle>
            <a:lvl1pPr>
              <a:defRPr/>
            </a:lvl1pPr>
          </a:lstStyle>
          <a:p>
            <a:pPr>
              <a:defRPr/>
            </a:pPr>
            <a:fld id="{FEAC7712-939C-4FCF-BD08-4EE3309B7A0D}" type="slidenum">
              <a:rPr lang="tr-TR"/>
              <a:pPr>
                <a:defRPr/>
              </a:pPr>
              <a:t>‹#›</a:t>
            </a:fld>
            <a:endParaRPr lang="tr-TR"/>
          </a:p>
        </p:txBody>
      </p:sp>
    </p:spTree>
    <p:extLst>
      <p:ext uri="{BB962C8B-B14F-4D97-AF65-F5344CB8AC3E}">
        <p14:creationId xmlns="" xmlns:p14="http://schemas.microsoft.com/office/powerpoint/2010/main" val="3815183182"/>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55007588-8117-4028-9566-B7377C0AD8D9}" type="datetimeFigureOut">
              <a:rPr lang="tr-TR" smtClean="0"/>
              <a:pPr/>
              <a:t>31.3.2021</a:t>
            </a:fld>
            <a:endParaRPr lang="tr-TR"/>
          </a:p>
        </p:txBody>
      </p:sp>
      <p:sp>
        <p:nvSpPr>
          <p:cNvPr id="9" name="Slayt Numarası Yer Tutucusu 8"/>
          <p:cNvSpPr>
            <a:spLocks noGrp="1"/>
          </p:cNvSpPr>
          <p:nvPr>
            <p:ph type="sldNum" sz="quarter" idx="15"/>
          </p:nvPr>
        </p:nvSpPr>
        <p:spPr/>
        <p:txBody>
          <a:bodyPr rtlCol="0"/>
          <a:lstStyle/>
          <a:p>
            <a:fld id="{F8FE03C0-0A08-4F5D-8913-FE2124165D83}"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55007588-8117-4028-9566-B7377C0AD8D9}" type="datetimeFigureOut">
              <a:rPr lang="tr-TR" smtClean="0"/>
              <a:pPr/>
              <a:t>31.3.2021</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8FE03C0-0A08-4F5D-8913-FE2124165D8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55007588-8117-4028-9566-B7377C0AD8D9}" type="datetimeFigureOut">
              <a:rPr lang="tr-TR" smtClean="0"/>
              <a:pPr/>
              <a:t>31.3.2021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FE03C0-0A08-4F5D-8913-FE2124165D83}" type="slidenum">
              <a:rPr lang="tr-TR" smtClean="0"/>
              <a:pPr/>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55007588-8117-4028-9566-B7377C0AD8D9}" type="datetimeFigureOut">
              <a:rPr lang="tr-TR" smtClean="0"/>
              <a:pPr/>
              <a:t>31.3.2021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8FE03C0-0A08-4F5D-8913-FE2124165D83}" type="slidenum">
              <a:rPr lang="tr-TR" smtClean="0"/>
              <a:pPr/>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55007588-8117-4028-9566-B7377C0AD8D9}" type="datetimeFigureOut">
              <a:rPr lang="tr-TR" smtClean="0"/>
              <a:pPr/>
              <a:t>31.3.2021</a:t>
            </a:fld>
            <a:endParaRPr lang="tr-TR"/>
          </a:p>
        </p:txBody>
      </p:sp>
      <p:sp>
        <p:nvSpPr>
          <p:cNvPr id="7" name="Slayt Numarası Yer Tutucusu 6"/>
          <p:cNvSpPr>
            <a:spLocks noGrp="1"/>
          </p:cNvSpPr>
          <p:nvPr>
            <p:ph type="sldNum" sz="quarter" idx="11"/>
          </p:nvPr>
        </p:nvSpPr>
        <p:spPr/>
        <p:txBody>
          <a:bodyPr rtlCol="0"/>
          <a:lstStyle/>
          <a:p>
            <a:fld id="{F8FE03C0-0A08-4F5D-8913-FE2124165D83}"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5007588-8117-4028-9566-B7377C0AD8D9}" type="datetimeFigureOut">
              <a:rPr lang="tr-TR" smtClean="0"/>
              <a:pPr/>
              <a:t>31.3.2021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8FE03C0-0A08-4F5D-8913-FE2124165D8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55007588-8117-4028-9566-B7377C0AD8D9}" type="datetimeFigureOut">
              <a:rPr lang="tr-TR" smtClean="0"/>
              <a:pPr/>
              <a:t>31.3.2021</a:t>
            </a:fld>
            <a:endParaRPr lang="tr-TR"/>
          </a:p>
        </p:txBody>
      </p:sp>
      <p:sp>
        <p:nvSpPr>
          <p:cNvPr id="22" name="Slayt Numarası Yer Tutucusu 21"/>
          <p:cNvSpPr>
            <a:spLocks noGrp="1"/>
          </p:cNvSpPr>
          <p:nvPr>
            <p:ph type="sldNum" sz="quarter" idx="15"/>
          </p:nvPr>
        </p:nvSpPr>
        <p:spPr/>
        <p:txBody>
          <a:bodyPr rtlCol="0"/>
          <a:lstStyle/>
          <a:p>
            <a:fld id="{F8FE03C0-0A08-4F5D-8913-FE2124165D83}"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55007588-8117-4028-9566-B7377C0AD8D9}" type="datetimeFigureOut">
              <a:rPr lang="tr-TR" smtClean="0"/>
              <a:pPr/>
              <a:t>31.3.2021</a:t>
            </a:fld>
            <a:endParaRPr lang="tr-TR"/>
          </a:p>
        </p:txBody>
      </p:sp>
      <p:sp>
        <p:nvSpPr>
          <p:cNvPr id="18" name="Slayt Numarası Yer Tutucusu 17"/>
          <p:cNvSpPr>
            <a:spLocks noGrp="1"/>
          </p:cNvSpPr>
          <p:nvPr>
            <p:ph type="sldNum" sz="quarter" idx="11"/>
          </p:nvPr>
        </p:nvSpPr>
        <p:spPr/>
        <p:txBody>
          <a:bodyPr rtlCol="0"/>
          <a:lstStyle/>
          <a:p>
            <a:fld id="{F8FE03C0-0A08-4F5D-8913-FE2124165D83}"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5007588-8117-4028-9566-B7377C0AD8D9}" type="datetimeFigureOut">
              <a:rPr lang="tr-TR" smtClean="0"/>
              <a:pPr/>
              <a:t>31.3.2021</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FE03C0-0A08-4F5D-8913-FE2124165D8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63688" y="1700808"/>
            <a:ext cx="7128792" cy="1894362"/>
          </a:xfrm>
        </p:spPr>
        <p:txBody>
          <a:bodyPr>
            <a:normAutofit/>
          </a:bodyPr>
          <a:lstStyle/>
          <a:p>
            <a:pPr algn="ctr"/>
            <a:r>
              <a:rPr lang="tr-TR" sz="28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TEST ÇÖZME TEKNİKLERİ VE SINAV ÖNCESİ ÖNERİLER</a:t>
            </a:r>
            <a:endParaRPr lang="tr-TR" sz="28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 xmlns:p14="http://schemas.microsoft.com/office/powerpoint/2010/main" val="700917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Rot="1" noChangeArrowheads="1"/>
          </p:cNvSpPr>
          <p:nvPr>
            <p:ph sz="quarter" idx="1"/>
          </p:nvPr>
        </p:nvSpPr>
        <p:spPr>
          <a:xfrm>
            <a:off x="323528" y="1052736"/>
            <a:ext cx="8360097" cy="2304256"/>
          </a:xfrm>
        </p:spPr>
        <p:txBody>
          <a:bodyPr>
            <a:normAutofit/>
          </a:bodyPr>
          <a:lstStyle/>
          <a:p>
            <a:pPr marL="80963" indent="0">
              <a:lnSpc>
                <a:spcPct val="90000"/>
              </a:lnSpc>
              <a:spcAft>
                <a:spcPct val="0"/>
              </a:spcAft>
              <a:buFont typeface="Wingdings 2" pitchFamily="18" charset="2"/>
              <a:buNone/>
            </a:pPr>
            <a:r>
              <a:rPr lang="tr-TR" sz="3600" b="1" dirty="0" smtClean="0"/>
              <a:t>Çözdüğünüz her testte </a:t>
            </a:r>
            <a:r>
              <a:rPr lang="tr-TR" sz="3600" b="1" dirty="0" smtClean="0">
                <a:solidFill>
                  <a:srgbClr val="FF0000"/>
                </a:solidFill>
              </a:rPr>
              <a:t>kaydırma, kodlama veya yanlış cevabı işaretleme </a:t>
            </a:r>
            <a:r>
              <a:rPr lang="tr-TR" sz="3600" b="1" dirty="0" smtClean="0"/>
              <a:t>gibi klasik hataları yap</a:t>
            </a:r>
            <a:r>
              <a:rPr lang="tr-TR" sz="3600" b="1" dirty="0" smtClean="0">
                <a:solidFill>
                  <a:srgbClr val="FF0000"/>
                </a:solidFill>
              </a:rPr>
              <a:t>mama</a:t>
            </a:r>
            <a:r>
              <a:rPr lang="tr-TR" sz="3600" b="1" dirty="0" smtClean="0"/>
              <a:t>ya özen gösterin.</a:t>
            </a:r>
          </a:p>
        </p:txBody>
      </p:sp>
      <p:pic>
        <p:nvPicPr>
          <p:cNvPr id="31747" name="Picture 4" descr="C:\Users\MEB\AppData\Local\Microsoft\Windows\Temporary Internet Files\Content.IE5\FSRPIMCG\MP900439533[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0425" y="3375025"/>
            <a:ext cx="2743200" cy="284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63024945"/>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107504" y="1412875"/>
            <a:ext cx="8712968" cy="289310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Test çözümünde kodlama da önemli bir yer tutar.</a:t>
            </a:r>
          </a:p>
          <a:p>
            <a:pPr>
              <a:defRPr/>
            </a:pPr>
            <a:endPar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Soruyu kitapçık üzerinde çözmüş olmak o soruyla olan işinizin bittiği anlamına gelmez. </a:t>
            </a:r>
          </a:p>
          <a:p>
            <a:pPr>
              <a:defRPr/>
            </a:pPr>
            <a:endPar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ndParaRPr>
          </a:p>
          <a:p>
            <a:pPr marL="457200" indent="-457200">
              <a:buFont typeface="Arial" pitchFamily="34" charset="0"/>
              <a:buChar char="•"/>
              <a:defRPr/>
            </a:pPr>
            <a:r>
              <a:rPr lang="tr-TR"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Soruyu doğru çözmek kadar optik forma doğru kodlamak da önemlidir.</a:t>
            </a:r>
          </a:p>
        </p:txBody>
      </p:sp>
    </p:spTree>
    <p:extLst>
      <p:ext uri="{BB962C8B-B14F-4D97-AF65-F5344CB8AC3E}">
        <p14:creationId xmlns="" xmlns:p14="http://schemas.microsoft.com/office/powerpoint/2010/main" val="448244398"/>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kdörtgen 2"/>
          <p:cNvSpPr>
            <a:spLocks noChangeArrowheads="1"/>
          </p:cNvSpPr>
          <p:nvPr/>
        </p:nvSpPr>
        <p:spPr bwMode="auto">
          <a:xfrm>
            <a:off x="654050" y="2205038"/>
            <a:ext cx="7789863" cy="354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2800" b="1">
                <a:latin typeface="Comic Sans MS" pitchFamily="66" charset="0"/>
              </a:rPr>
              <a:t>Kodlama yaparken: </a:t>
            </a:r>
          </a:p>
          <a:p>
            <a:endParaRPr lang="tr-TR" sz="2800" b="1">
              <a:latin typeface="Comic Sans MS" pitchFamily="66" charset="0"/>
            </a:endParaRPr>
          </a:p>
          <a:p>
            <a:r>
              <a:rPr lang="tr-TR" sz="2800" b="1">
                <a:latin typeface="Comic Sans MS" pitchFamily="66" charset="0"/>
              </a:rPr>
              <a:t>Önce o sayfadaki soruların cevaplarını soru kitapçığı üzerinde işaretleyin, sonra o sayfadaki sorular bitince cevapları cevap kağıdına topluca işaretleyin. Sonra da bir sonraki sayfada yer alan sorulara bakın. Yani kodlamalarınızı sayfa sayfa yapın…</a:t>
            </a:r>
            <a:endParaRPr lang="tr-TR" sz="2800">
              <a:latin typeface="Comic Sans MS" pitchFamily="66" charset="0"/>
            </a:endParaRPr>
          </a:p>
        </p:txBody>
      </p:sp>
      <p:pic>
        <p:nvPicPr>
          <p:cNvPr id="33795" name="Picture 3" descr="C:\Users\MEB\AppData\Local\Microsoft\Windows\Temporary Internet Files\Content.IE5\5TZKOX33\MP900402273[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8313" y="469602"/>
            <a:ext cx="7704137" cy="151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92445105"/>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8975" y="692150"/>
            <a:ext cx="7729538"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tr-TR" sz="2400" b="1" dirty="0">
                <a:latin typeface="Comic Sans MS" pitchFamily="66" charset="0"/>
              </a:rPr>
              <a:t>İşaretleme yaptığınız cevap bölümünün çözdüğünüz testle aynı olduğundan emin olun. Örneğin Türkçe sorularının yanıtlarının cevap kağıdında matematik bölümüne kodlanması gibi… hatalar yapmayın.</a:t>
            </a:r>
            <a:endParaRPr lang="tr-TR" sz="2400" dirty="0">
              <a:latin typeface="Comic Sans MS" pitchFamily="66" charset="0"/>
            </a:endParaRPr>
          </a:p>
        </p:txBody>
      </p:sp>
      <p:pic>
        <p:nvPicPr>
          <p:cNvPr id="34819"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6375" y="2349500"/>
            <a:ext cx="5688013" cy="400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2072796"/>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9750" y="4292600"/>
            <a:ext cx="5184775" cy="1754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882650" lvl="1" indent="-342900">
              <a:lnSpc>
                <a:spcPct val="90000"/>
              </a:lnSpc>
              <a:buFont typeface="Wingdings" pitchFamily="2" charset="2"/>
              <a:buChar char="v"/>
              <a:defRPr/>
            </a:pPr>
            <a:r>
              <a:rPr lang="tr-TR" sz="2400" b="1" dirty="0">
                <a:latin typeface="Comic Sans MS" pitchFamily="66" charset="0"/>
              </a:rPr>
              <a:t>Test çözmeye önyargısız, </a:t>
            </a:r>
          </a:p>
          <a:p>
            <a:pPr marL="82550">
              <a:lnSpc>
                <a:spcPct val="90000"/>
              </a:lnSpc>
              <a:defRPr/>
            </a:pPr>
            <a:r>
              <a:rPr lang="tr-TR" sz="2400" b="1" dirty="0">
                <a:latin typeface="Comic Sans MS" pitchFamily="66" charset="0"/>
              </a:rPr>
              <a:t>moral gücü yüksek ve kendinize güven duygusu ile başlarsanız, rakiplerinize göre bir adım öndesiniz demektir.</a:t>
            </a:r>
          </a:p>
        </p:txBody>
      </p:sp>
      <p:sp>
        <p:nvSpPr>
          <p:cNvPr id="3" name="Dikdörtgen 2"/>
          <p:cNvSpPr/>
          <p:nvPr/>
        </p:nvSpPr>
        <p:spPr>
          <a:xfrm>
            <a:off x="755650" y="814388"/>
            <a:ext cx="7561263" cy="304641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Soru içinde geçen ipuçlarından faydalanmayı bilin. Bunlar altı çizili, koyu puntoyla yazılmış, tırnak içinde, değildir, olmaz, her zaman, hiçbir zaman, bütün, zaman zaman, yoktur, vardır, birbirinden farklı, birbirine benzer, eşdeğer, birden fazla, ayrı ayrı, iç içe, yan yana, ikisi bir arada, ana düşünce, yan düşünce, benzer düşünce, asla, genellikle, çoğu, vb. ipuçlarıdır.</a:t>
            </a:r>
          </a:p>
        </p:txBody>
      </p:sp>
      <p:pic>
        <p:nvPicPr>
          <p:cNvPr id="35844"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28869" y="3511777"/>
            <a:ext cx="2800350" cy="2716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1518507"/>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Rot="1" noChangeArrowheads="1"/>
          </p:cNvSpPr>
          <p:nvPr>
            <p:ph sz="quarter" idx="1"/>
          </p:nvPr>
        </p:nvSpPr>
        <p:spPr>
          <a:xfrm>
            <a:off x="539750" y="475952"/>
            <a:ext cx="7993063" cy="6121400"/>
          </a:xfrm>
          <a:ln>
            <a:solidFill>
              <a:schemeClr val="bg2">
                <a:lumMod val="75000"/>
              </a:schemeClr>
            </a:solidFill>
          </a:ln>
        </p:spPr>
        <p:txBody>
          <a:bodyPr rtlCol="0">
            <a:noAutofit/>
          </a:bodyPr>
          <a:lstStyle/>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Uzun paragraftan oluşan soruları “uzun soru zordur” diye düşünerek </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okumadan geçmeyin.</a:t>
            </a:r>
          </a:p>
          <a:p>
            <a:pPr marL="365760" indent="-283464" fontAlgn="auto">
              <a:spcAft>
                <a:spcPts val="0"/>
              </a:spcAft>
              <a:buClr>
                <a:schemeClr val="tx1">
                  <a:lumMod val="75000"/>
                  <a:lumOff val="25000"/>
                </a:schemeClr>
              </a:buClr>
              <a:buFont typeface="Wingdings 2"/>
              <a:buNone/>
              <a:defRPr/>
            </a:pPr>
            <a:endParaRPr lang="tr-TR" sz="1800" b="1" dirty="0" smtClean="0">
              <a:solidFill>
                <a:srgbClr val="FF0000"/>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rgbClr val="FF0000"/>
                </a:solidFill>
                <a:latin typeface="Comic Sans MS" pitchFamily="66" charset="0"/>
              </a:rPr>
              <a:t>Paragraf sorularının en önemli özelliği cevabının paragrafın </a:t>
            </a:r>
          </a:p>
          <a:p>
            <a:pPr marL="365760" indent="-283464" fontAlgn="auto">
              <a:spcAft>
                <a:spcPts val="0"/>
              </a:spcAft>
              <a:buClr>
                <a:schemeClr val="tx1">
                  <a:lumMod val="75000"/>
                  <a:lumOff val="25000"/>
                </a:schemeClr>
              </a:buClr>
              <a:buFont typeface="Wingdings 2"/>
              <a:buNone/>
              <a:defRPr/>
            </a:pPr>
            <a:r>
              <a:rPr lang="tr-TR" sz="1800" b="1" dirty="0" smtClean="0">
                <a:solidFill>
                  <a:srgbClr val="FF0000"/>
                </a:solidFill>
                <a:latin typeface="Comic Sans MS" pitchFamily="66" charset="0"/>
              </a:rPr>
              <a:t>içinde gizli olmasıdır.</a:t>
            </a:r>
          </a:p>
          <a:p>
            <a:pPr marL="365760" indent="-283464" fontAlgn="auto">
              <a:spcAft>
                <a:spcPts val="0"/>
              </a:spcAft>
              <a:buClr>
                <a:schemeClr val="tx1">
                  <a:lumMod val="75000"/>
                  <a:lumOff val="25000"/>
                </a:schemeClr>
              </a:buClr>
              <a:buFont typeface="Wingdings 2" pitchFamily="18" charset="2"/>
              <a:buNone/>
              <a:defRPr/>
            </a:pP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Soru </a:t>
            </a:r>
            <a:r>
              <a:rPr lang="tr-TR" sz="1800" dirty="0">
                <a:solidFill>
                  <a:schemeClr val="tx1">
                    <a:lumMod val="75000"/>
                    <a:lumOff val="25000"/>
                  </a:schemeClr>
                </a:solidFill>
                <a:latin typeface="Comic Sans MS" pitchFamily="66" charset="0"/>
              </a:rPr>
              <a:t>kökünün veya soru metninin uzun oluşu sizin için daha </a:t>
            </a:r>
            <a:r>
              <a:rPr lang="tr-TR" sz="1800" dirty="0" smtClean="0">
                <a:solidFill>
                  <a:schemeClr val="tx1">
                    <a:lumMod val="75000"/>
                    <a:lumOff val="25000"/>
                  </a:schemeClr>
                </a:solidFill>
                <a:latin typeface="Comic Sans MS" pitchFamily="66" charset="0"/>
              </a:rPr>
              <a:t>fazlan ipucu </a:t>
            </a: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anlamına </a:t>
            </a:r>
            <a:r>
              <a:rPr lang="tr-TR" sz="1800" dirty="0">
                <a:solidFill>
                  <a:schemeClr val="tx1">
                    <a:lumMod val="75000"/>
                    <a:lumOff val="25000"/>
                  </a:schemeClr>
                </a:solidFill>
                <a:latin typeface="Comic Sans MS" pitchFamily="66" charset="0"/>
              </a:rPr>
              <a:t>gelir. Bu nedenle uzun metinli sorular daha kolay çözülebilen </a:t>
            </a:r>
            <a:endParaRPr lang="tr-TR" sz="1800"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pitchFamily="18" charset="2"/>
              <a:buNone/>
              <a:defRPr/>
            </a:pPr>
            <a:r>
              <a:rPr lang="tr-TR" sz="1800" dirty="0" smtClean="0">
                <a:solidFill>
                  <a:schemeClr val="tx1">
                    <a:lumMod val="75000"/>
                    <a:lumOff val="25000"/>
                  </a:schemeClr>
                </a:solidFill>
                <a:latin typeface="Comic Sans MS" pitchFamily="66" charset="0"/>
              </a:rPr>
              <a:t>sorular </a:t>
            </a:r>
            <a:r>
              <a:rPr lang="tr-TR" sz="1800" dirty="0">
                <a:solidFill>
                  <a:schemeClr val="tx1">
                    <a:lumMod val="75000"/>
                    <a:lumOff val="25000"/>
                  </a:schemeClr>
                </a:solidFill>
                <a:latin typeface="Comic Sans MS" pitchFamily="66" charset="0"/>
              </a:rPr>
              <a:t>olarak </a:t>
            </a:r>
            <a:r>
              <a:rPr lang="tr-TR" sz="1800" dirty="0" smtClean="0">
                <a:solidFill>
                  <a:schemeClr val="tx1">
                    <a:lumMod val="75000"/>
                    <a:lumOff val="25000"/>
                  </a:schemeClr>
                </a:solidFill>
                <a:latin typeface="Comic Sans MS" pitchFamily="66" charset="0"/>
              </a:rPr>
              <a:t>düşünülmelidir.</a:t>
            </a:r>
            <a:endParaRPr lang="tr-TR" sz="1800" dirty="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endParaRPr lang="tr-TR" sz="1800" b="1" dirty="0" smtClean="0">
              <a:solidFill>
                <a:schemeClr val="tx1">
                  <a:lumMod val="75000"/>
                  <a:lumOff val="25000"/>
                </a:schemeClr>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Paragraf sorularında </a:t>
            </a:r>
            <a:r>
              <a:rPr lang="tr-TR" sz="1800" b="1" dirty="0" smtClean="0">
                <a:solidFill>
                  <a:srgbClr val="0070C0"/>
                </a:solidFill>
                <a:latin typeface="Comic Sans MS" pitchFamily="66" charset="0"/>
              </a:rPr>
              <a:t>ilk önce soru kökünü/soruyu daha sonra </a:t>
            </a:r>
          </a:p>
          <a:p>
            <a:pPr marL="365760" indent="-283464" fontAlgn="auto">
              <a:spcAft>
                <a:spcPts val="0"/>
              </a:spcAft>
              <a:buClr>
                <a:schemeClr val="tx1">
                  <a:lumMod val="75000"/>
                  <a:lumOff val="25000"/>
                </a:schemeClr>
              </a:buClr>
              <a:buFont typeface="Wingdings 2"/>
              <a:buNone/>
              <a:defRPr/>
            </a:pPr>
            <a:r>
              <a:rPr lang="tr-TR" sz="1800" b="1" dirty="0" smtClean="0">
                <a:solidFill>
                  <a:srgbClr val="0070C0"/>
                </a:solidFill>
                <a:latin typeface="Comic Sans MS" pitchFamily="66" charset="0"/>
              </a:rPr>
              <a:t>paragrafı okuyun. </a:t>
            </a:r>
          </a:p>
          <a:p>
            <a:pPr marL="365760" indent="-283464" fontAlgn="auto">
              <a:spcAft>
                <a:spcPts val="0"/>
              </a:spcAft>
              <a:buClr>
                <a:schemeClr val="tx1">
                  <a:lumMod val="75000"/>
                  <a:lumOff val="25000"/>
                </a:schemeClr>
              </a:buClr>
              <a:buFont typeface="Wingdings 2"/>
              <a:buNone/>
              <a:defRPr/>
            </a:pPr>
            <a:endParaRPr lang="tr-TR" sz="1800" b="1" dirty="0" smtClean="0">
              <a:solidFill>
                <a:srgbClr val="0070C0"/>
              </a:solidFill>
              <a:latin typeface="Comic Sans MS" pitchFamily="66" charset="0"/>
            </a:endParaRP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Bu size parçada ne arayacağınız konusunda avantaj sağlar.</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Çözemediğiniz soruları düşünerek stres yapmayın. Her öğrencinin </a:t>
            </a:r>
          </a:p>
          <a:p>
            <a:pPr marL="365760" indent="-283464" fontAlgn="auto">
              <a:spcAft>
                <a:spcPts val="0"/>
              </a:spcAft>
              <a:buClr>
                <a:schemeClr val="tx1">
                  <a:lumMod val="75000"/>
                  <a:lumOff val="25000"/>
                </a:schemeClr>
              </a:buClr>
              <a:buFont typeface="Wingdings 2"/>
              <a:buNone/>
              <a:defRPr/>
            </a:pPr>
            <a:r>
              <a:rPr lang="tr-TR" sz="1800" b="1" dirty="0" smtClean="0">
                <a:solidFill>
                  <a:schemeClr val="tx1">
                    <a:lumMod val="75000"/>
                    <a:lumOff val="25000"/>
                  </a:schemeClr>
                </a:solidFill>
                <a:latin typeface="Comic Sans MS" pitchFamily="66" charset="0"/>
              </a:rPr>
              <a:t>çözemeyeceği sorular mutlaka çıkar.</a:t>
            </a:r>
            <a:br>
              <a:rPr lang="tr-TR" sz="1800" b="1" dirty="0" smtClean="0">
                <a:solidFill>
                  <a:schemeClr val="tx1">
                    <a:lumMod val="75000"/>
                    <a:lumOff val="25000"/>
                  </a:schemeClr>
                </a:solidFill>
                <a:latin typeface="Comic Sans MS" pitchFamily="66" charset="0"/>
              </a:rPr>
            </a:br>
            <a:r>
              <a:rPr lang="tr-TR" sz="1800" b="1" dirty="0" smtClean="0">
                <a:solidFill>
                  <a:schemeClr val="tx1">
                    <a:lumMod val="75000"/>
                    <a:lumOff val="25000"/>
                  </a:schemeClr>
                </a:solidFill>
                <a:latin typeface="Comic Sans MS" pitchFamily="66" charset="0"/>
              </a:rPr>
              <a:t/>
            </a:r>
            <a:br>
              <a:rPr lang="tr-TR" sz="1800" b="1" dirty="0" smtClean="0">
                <a:solidFill>
                  <a:schemeClr val="tx1">
                    <a:lumMod val="75000"/>
                    <a:lumOff val="25000"/>
                  </a:schemeClr>
                </a:solidFill>
                <a:latin typeface="Comic Sans MS" pitchFamily="66" charset="0"/>
              </a:rPr>
            </a:br>
            <a:endParaRPr lang="tr-TR" sz="1800" b="1" dirty="0" smtClean="0">
              <a:solidFill>
                <a:schemeClr val="tx1">
                  <a:lumMod val="75000"/>
                  <a:lumOff val="25000"/>
                </a:schemeClr>
              </a:solidFill>
              <a:latin typeface="Comic Sans MS" pitchFamily="66" charset="0"/>
            </a:endParaRPr>
          </a:p>
        </p:txBody>
      </p:sp>
      <p:pic>
        <p:nvPicPr>
          <p:cNvPr id="36867" name="Picture 3" descr="C:\Users\MEB\AppData\Local\Microsoft\Windows\Temporary Internet Files\Content.IE5\EUH7SRHF\MC900398133[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19925" y="908720"/>
            <a:ext cx="1530350" cy="173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44988711"/>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Rot="1" noChangeArrowheads="1"/>
          </p:cNvSpPr>
          <p:nvPr>
            <p:ph sz="quarter" idx="1"/>
          </p:nvPr>
        </p:nvSpPr>
        <p:spPr>
          <a:xfrm>
            <a:off x="468313" y="765175"/>
            <a:ext cx="8207375" cy="5576888"/>
          </a:xfrm>
        </p:spPr>
        <p:txBody>
          <a:bodyPr rtlCol="0">
            <a:normAutofit/>
          </a:bodyPr>
          <a:lstStyle/>
          <a:p>
            <a:pPr marL="69850" indent="0" fontAlgn="auto">
              <a:lnSpc>
                <a:spcPct val="90000"/>
              </a:lnSpc>
              <a:buClr>
                <a:schemeClr val="tx1">
                  <a:lumMod val="75000"/>
                  <a:lumOff val="25000"/>
                </a:schemeClr>
              </a:buClr>
              <a:buFont typeface="Wingdings 2" pitchFamily="18" charset="2"/>
              <a:buNone/>
              <a:defRPr/>
            </a:pPr>
            <a:r>
              <a:rPr lang="tr-TR" sz="2800" b="1" dirty="0" smtClean="0">
                <a:solidFill>
                  <a:schemeClr val="tx1">
                    <a:lumMod val="75000"/>
                    <a:lumOff val="25000"/>
                  </a:schemeClr>
                </a:solidFill>
                <a:latin typeface="Comic Sans MS" pitchFamily="66" charset="0"/>
              </a:rPr>
              <a:t>Paragraf sorularını iki açıdan değerlendirebiliriz:</a:t>
            </a:r>
            <a:br>
              <a:rPr lang="tr-TR" sz="2800" b="1" dirty="0" smtClean="0">
                <a:solidFill>
                  <a:schemeClr val="tx1">
                    <a:lumMod val="75000"/>
                    <a:lumOff val="25000"/>
                  </a:schemeClr>
                </a:solidFill>
                <a:latin typeface="Comic Sans MS" pitchFamily="66" charset="0"/>
              </a:rPr>
            </a:br>
            <a:endParaRPr lang="tr-TR" sz="2800" b="1" dirty="0" smtClean="0">
              <a:solidFill>
                <a:schemeClr val="tx1">
                  <a:lumMod val="75000"/>
                  <a:lumOff val="25000"/>
                </a:schemeClr>
              </a:solidFill>
              <a:latin typeface="Comic Sans MS" pitchFamily="66" charset="0"/>
            </a:endParaRPr>
          </a:p>
          <a:p>
            <a:pPr fontAlgn="auto">
              <a:lnSpc>
                <a:spcPct val="90000"/>
              </a:lnSpc>
              <a:buClr>
                <a:schemeClr val="tx1">
                  <a:lumMod val="75000"/>
                  <a:lumOff val="25000"/>
                </a:schemeClr>
              </a:buClr>
              <a:buFont typeface="Wingdings 2" pitchFamily="18" charset="2"/>
              <a:buNone/>
              <a:defRPr/>
            </a:pPr>
            <a:r>
              <a:rPr lang="tr-TR" sz="2800" b="1" dirty="0">
                <a:solidFill>
                  <a:schemeClr val="tx1">
                    <a:lumMod val="75000"/>
                    <a:lumOff val="25000"/>
                  </a:schemeClr>
                </a:solidFill>
                <a:latin typeface="Comic Sans MS" pitchFamily="66" charset="0"/>
              </a:rPr>
              <a:t>1</a:t>
            </a:r>
            <a:r>
              <a:rPr lang="tr-TR" sz="2800" b="1" dirty="0" smtClean="0">
                <a:solidFill>
                  <a:schemeClr val="tx1">
                    <a:lumMod val="75000"/>
                    <a:lumOff val="25000"/>
                  </a:schemeClr>
                </a:solidFill>
                <a:latin typeface="Comic Sans MS" pitchFamily="66" charset="0"/>
              </a:rPr>
              <a:t>) </a:t>
            </a:r>
            <a:r>
              <a:rPr lang="tr-TR" sz="2800" b="1" dirty="0" smtClean="0">
                <a:solidFill>
                  <a:srgbClr val="FF0000"/>
                </a:solidFill>
                <a:latin typeface="Comic Sans MS" pitchFamily="66" charset="0"/>
              </a:rPr>
              <a:t>Cevabı paragrafta bulunan sorular; en kolay soru tipidir. </a:t>
            </a:r>
            <a:r>
              <a:rPr lang="tr-TR" sz="2800" b="1" dirty="0" smtClean="0">
                <a:solidFill>
                  <a:schemeClr val="tx1">
                    <a:lumMod val="75000"/>
                    <a:lumOff val="25000"/>
                  </a:schemeClr>
                </a:solidFill>
                <a:latin typeface="Comic Sans MS" pitchFamily="66" charset="0"/>
              </a:rPr>
              <a:t>Paragraf dikkatle incelendiğinde çözülmemesi imkânsız denilebilir.</a:t>
            </a:r>
            <a:br>
              <a:rPr lang="tr-TR" sz="2800" b="1" dirty="0" smtClean="0">
                <a:solidFill>
                  <a:schemeClr val="tx1">
                    <a:lumMod val="75000"/>
                    <a:lumOff val="25000"/>
                  </a:schemeClr>
                </a:solidFill>
                <a:latin typeface="Comic Sans MS" pitchFamily="66" charset="0"/>
              </a:rPr>
            </a:br>
            <a:endParaRPr lang="tr-TR" sz="2800" b="1" dirty="0" smtClean="0">
              <a:solidFill>
                <a:schemeClr val="tx1">
                  <a:lumMod val="75000"/>
                  <a:lumOff val="25000"/>
                </a:schemeClr>
              </a:solidFill>
              <a:latin typeface="Comic Sans MS" pitchFamily="66" charset="0"/>
            </a:endParaRPr>
          </a:p>
          <a:p>
            <a:pPr fontAlgn="auto">
              <a:lnSpc>
                <a:spcPct val="90000"/>
              </a:lnSpc>
              <a:buClr>
                <a:schemeClr val="tx1">
                  <a:lumMod val="75000"/>
                  <a:lumOff val="25000"/>
                </a:schemeClr>
              </a:buClr>
              <a:buFont typeface="Wingdings 2" pitchFamily="18" charset="2"/>
              <a:buNone/>
              <a:defRPr/>
            </a:pPr>
            <a:r>
              <a:rPr lang="tr-TR" sz="2800" b="1" dirty="0">
                <a:solidFill>
                  <a:schemeClr val="tx1">
                    <a:lumMod val="75000"/>
                    <a:lumOff val="25000"/>
                  </a:schemeClr>
                </a:solidFill>
                <a:latin typeface="Comic Sans MS" pitchFamily="66" charset="0"/>
              </a:rPr>
              <a:t>2</a:t>
            </a:r>
            <a:r>
              <a:rPr lang="tr-TR" sz="2800" b="1" dirty="0" smtClean="0">
                <a:solidFill>
                  <a:schemeClr val="tx1">
                    <a:lumMod val="75000"/>
                    <a:lumOff val="25000"/>
                  </a:schemeClr>
                </a:solidFill>
                <a:latin typeface="Comic Sans MS" pitchFamily="66" charset="0"/>
              </a:rPr>
              <a:t>) Sadece ön bilgi amacıyla verilip bizlerden yorum istenen sorular; bu sorularda paragrafla seçenek arasında bağlantı kurulması gerekmekte ve yorum gücümüz zorlanmaktadır</a:t>
            </a:r>
          </a:p>
        </p:txBody>
      </p:sp>
    </p:spTree>
    <p:extLst>
      <p:ext uri="{BB962C8B-B14F-4D97-AF65-F5344CB8AC3E}">
        <p14:creationId xmlns="" xmlns:p14="http://schemas.microsoft.com/office/powerpoint/2010/main" val="1748065819"/>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4663" y="1125538"/>
            <a:ext cx="4248150"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8915" name="Dikdörtgen 6"/>
          <p:cNvSpPr>
            <a:spLocks noChangeArrowheads="1"/>
          </p:cNvSpPr>
          <p:nvPr/>
        </p:nvSpPr>
        <p:spPr bwMode="auto">
          <a:xfrm>
            <a:off x="971550" y="1773238"/>
            <a:ext cx="3455988"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3000"/>
              <a:t>SONUÇ NE</a:t>
            </a:r>
          </a:p>
          <a:p>
            <a:r>
              <a:rPr lang="tr-TR" sz="3000"/>
              <a:t>OLURSA OLSUN</a:t>
            </a:r>
          </a:p>
          <a:p>
            <a:r>
              <a:rPr lang="tr-TR" sz="3000"/>
              <a:t>MORALİNİZİ</a:t>
            </a:r>
          </a:p>
          <a:p>
            <a:r>
              <a:rPr lang="tr-TR" sz="3000"/>
              <a:t>BOZMAYIN.</a:t>
            </a:r>
          </a:p>
        </p:txBody>
      </p:sp>
    </p:spTree>
    <p:extLst>
      <p:ext uri="{BB962C8B-B14F-4D97-AF65-F5344CB8AC3E}">
        <p14:creationId xmlns="" xmlns:p14="http://schemas.microsoft.com/office/powerpoint/2010/main" val="1193938791"/>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Rot="1" noChangeArrowheads="1"/>
          </p:cNvSpPr>
          <p:nvPr>
            <p:ph sz="quarter" idx="1"/>
          </p:nvPr>
        </p:nvSpPr>
        <p:spPr>
          <a:xfrm>
            <a:off x="552450" y="2347789"/>
            <a:ext cx="7643813" cy="865187"/>
          </a:xfrm>
        </p:spPr>
        <p:txBody>
          <a:bodyPr rtlCol="0">
            <a:normAutofit/>
          </a:bodyPr>
          <a:lstStyle/>
          <a:p>
            <a:pPr marL="539496" indent="-457200" fontAlgn="auto">
              <a:spcAft>
                <a:spcPts val="0"/>
              </a:spcAft>
              <a:buClr>
                <a:schemeClr val="tx1">
                  <a:lumMod val="75000"/>
                  <a:lumOff val="25000"/>
                </a:schemeClr>
              </a:buClr>
              <a:buFont typeface="Wingdings" pitchFamily="2" charset="2"/>
              <a:buChar char="v"/>
              <a:defRPr/>
            </a:pPr>
            <a:r>
              <a:rPr lang="tr-TR" b="1" dirty="0" smtClean="0">
                <a:solidFill>
                  <a:schemeClr val="tx1">
                    <a:lumMod val="75000"/>
                    <a:lumOff val="25000"/>
                  </a:schemeClr>
                </a:solidFill>
                <a:latin typeface="Comic Sans MS" pitchFamily="66" charset="0"/>
              </a:rPr>
              <a:t>Sınavı,  kesinlikle süre dolmadan terk etmeyin. </a:t>
            </a:r>
            <a:r>
              <a:rPr lang="tr-TR" b="1" dirty="0" smtClean="0">
                <a:solidFill>
                  <a:schemeClr val="tx1"/>
                </a:solidFill>
                <a:latin typeface="Comic Sans MS" pitchFamily="66" charset="0"/>
              </a:rPr>
              <a:t>Son dakikaya kadar süreyi kullanın.</a:t>
            </a:r>
          </a:p>
          <a:p>
            <a:pPr marL="365760" indent="-283464" fontAlgn="auto">
              <a:spcAft>
                <a:spcPts val="0"/>
              </a:spcAft>
              <a:buClr>
                <a:schemeClr val="tx1">
                  <a:lumMod val="75000"/>
                  <a:lumOff val="25000"/>
                </a:schemeClr>
              </a:buClr>
              <a:buFont typeface="Wingdings 2" pitchFamily="18" charset="2"/>
              <a:buNone/>
              <a:defRPr/>
            </a:pPr>
            <a:endParaRPr lang="tr-TR" b="1" dirty="0">
              <a:solidFill>
                <a:srgbClr val="00B0F0"/>
              </a:solidFill>
              <a:latin typeface="Comic Sans MS" pitchFamily="66" charset="0"/>
            </a:endParaRPr>
          </a:p>
        </p:txBody>
      </p:sp>
      <p:sp>
        <p:nvSpPr>
          <p:cNvPr id="3" name="Metin kutusu 2"/>
          <p:cNvSpPr txBox="1"/>
          <p:nvPr/>
        </p:nvSpPr>
        <p:spPr>
          <a:xfrm>
            <a:off x="577850" y="3933056"/>
            <a:ext cx="7727950" cy="12001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365760" indent="-283464" fontAlgn="auto">
              <a:spcAft>
                <a:spcPts val="0"/>
              </a:spcAft>
              <a:buFont typeface="Wingdings 2"/>
              <a:buNone/>
              <a:defRPr/>
            </a:pPr>
            <a:r>
              <a:rPr lang="tr-TR" sz="2400" b="1" dirty="0">
                <a:latin typeface="Comic Sans MS" pitchFamily="66" charset="0"/>
              </a:rPr>
              <a:t>Karşılaştığınız zor sorularla inatlaşıp zaman </a:t>
            </a:r>
          </a:p>
          <a:p>
            <a:pPr marL="365760" indent="-283464" fontAlgn="auto">
              <a:spcAft>
                <a:spcPts val="0"/>
              </a:spcAft>
              <a:buFont typeface="Wingdings 2"/>
              <a:buNone/>
              <a:defRPr/>
            </a:pPr>
            <a:r>
              <a:rPr lang="tr-TR" sz="2400" b="1" dirty="0">
                <a:latin typeface="Comic Sans MS" pitchFamily="66" charset="0"/>
              </a:rPr>
              <a:t>kaybetmeyin. Çünkü </a:t>
            </a:r>
            <a:r>
              <a:rPr lang="tr-TR" sz="2400" b="1" u="sng" dirty="0">
                <a:solidFill>
                  <a:srgbClr val="C00000"/>
                </a:solidFill>
                <a:latin typeface="Comic Sans MS" pitchFamily="66" charset="0"/>
              </a:rPr>
              <a:t>zor soruyu yapan değil çok </a:t>
            </a:r>
          </a:p>
          <a:p>
            <a:pPr marL="365760" indent="-283464" fontAlgn="auto">
              <a:spcAft>
                <a:spcPts val="0"/>
              </a:spcAft>
              <a:buFont typeface="Wingdings 2"/>
              <a:buNone/>
              <a:defRPr/>
            </a:pPr>
            <a:r>
              <a:rPr lang="tr-TR" sz="2400" b="1" u="sng" dirty="0">
                <a:solidFill>
                  <a:srgbClr val="C00000"/>
                </a:solidFill>
                <a:latin typeface="Comic Sans MS" pitchFamily="66" charset="0"/>
              </a:rPr>
              <a:t>soruyu yapan sınavı kazanır.</a:t>
            </a:r>
            <a:endParaRPr lang="tr-TR" sz="2400" b="1" u="sng" dirty="0">
              <a:latin typeface="Comic Sans MS" pitchFamily="66" charset="0"/>
            </a:endParaRPr>
          </a:p>
        </p:txBody>
      </p:sp>
      <p:pic>
        <p:nvPicPr>
          <p:cNvPr id="39941" name="Picture 3" descr="C:\Users\MEB\AppData\Local\Microsoft\Windows\Temporary Internet Files\Content.IE5\GKI1ZEKR\MC900089038[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775" y="768052"/>
            <a:ext cx="2808288" cy="1220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23008458"/>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Rot="1" noChangeArrowheads="1"/>
          </p:cNvSpPr>
          <p:nvPr>
            <p:ph sz="quarter" idx="1"/>
          </p:nvPr>
        </p:nvSpPr>
        <p:spPr>
          <a:xfrm>
            <a:off x="600075" y="2060575"/>
            <a:ext cx="7829550" cy="1439863"/>
          </a:xfrm>
        </p:spPr>
        <p:txBody>
          <a:bodyPr>
            <a:normAutofit lnSpcReduction="10000"/>
          </a:bodyPr>
          <a:lstStyle/>
          <a:p>
            <a:pPr>
              <a:lnSpc>
                <a:spcPct val="90000"/>
              </a:lnSpc>
              <a:buFont typeface="Wingdings" pitchFamily="2" charset="2"/>
              <a:buChar char="v"/>
            </a:pPr>
            <a:r>
              <a:rPr lang="tr-TR" smtClean="0">
                <a:solidFill>
                  <a:schemeClr val="tx1"/>
                </a:solidFill>
                <a:latin typeface="Comic Sans MS" pitchFamily="66" charset="0"/>
              </a:rPr>
              <a:t>Sınavlarda çevrenizdeki kişilerin, hangi testi </a:t>
            </a:r>
          </a:p>
          <a:p>
            <a:pPr>
              <a:lnSpc>
                <a:spcPct val="90000"/>
              </a:lnSpc>
              <a:buFont typeface="Wingdings 2" pitchFamily="18" charset="2"/>
              <a:buNone/>
            </a:pPr>
            <a:r>
              <a:rPr lang="tr-TR" smtClean="0">
                <a:solidFill>
                  <a:schemeClr val="tx1"/>
                </a:solidFill>
                <a:latin typeface="Comic Sans MS" pitchFamily="66" charset="0"/>
              </a:rPr>
              <a:t>çözdüğü, kaç soru cevapladığı sizi ilgilendirmemeli. </a:t>
            </a:r>
          </a:p>
          <a:p>
            <a:pPr>
              <a:lnSpc>
                <a:spcPct val="90000"/>
              </a:lnSpc>
              <a:buFont typeface="Wingdings 2" pitchFamily="18" charset="2"/>
              <a:buNone/>
            </a:pPr>
            <a:r>
              <a:rPr lang="tr-TR" smtClean="0">
                <a:solidFill>
                  <a:schemeClr val="tx1"/>
                </a:solidFill>
                <a:latin typeface="Comic Sans MS" pitchFamily="66" charset="0"/>
              </a:rPr>
              <a:t>Bu, dikkatinizi dağıtabilir ve moralinizi bozabilir.</a:t>
            </a:r>
            <a:br>
              <a:rPr lang="tr-TR" smtClean="0">
                <a:solidFill>
                  <a:schemeClr val="tx1"/>
                </a:solidFill>
                <a:latin typeface="Comic Sans MS" pitchFamily="66" charset="0"/>
              </a:rPr>
            </a:br>
            <a:endParaRPr lang="tr-TR" smtClean="0">
              <a:solidFill>
                <a:schemeClr val="tx1"/>
              </a:solidFill>
              <a:latin typeface="Comic Sans MS" pitchFamily="66" charset="0"/>
            </a:endParaRPr>
          </a:p>
        </p:txBody>
      </p:sp>
      <p:sp>
        <p:nvSpPr>
          <p:cNvPr id="4" name="Metin kutusu 3"/>
          <p:cNvSpPr txBox="1"/>
          <p:nvPr/>
        </p:nvSpPr>
        <p:spPr>
          <a:xfrm>
            <a:off x="603250" y="836613"/>
            <a:ext cx="7964488" cy="8318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marL="342900" indent="-342900">
              <a:buFont typeface="Wingdings" pitchFamily="2" charset="2"/>
              <a:buChar char="v"/>
              <a:defRPr/>
            </a:pPr>
            <a:r>
              <a:rPr lang="tr-TR" sz="2400" b="1" dirty="0">
                <a:latin typeface="Comic Sans MS" pitchFamily="66" charset="0"/>
              </a:rPr>
              <a:t>Her testte cevaplayamayacağınız sorular çıkacaktır. Moralinizi bozmayın.</a:t>
            </a:r>
            <a:endParaRPr lang="tr-TR" sz="2400" dirty="0">
              <a:latin typeface="Comic Sans MS" pitchFamily="66" charset="0"/>
            </a:endParaRPr>
          </a:p>
        </p:txBody>
      </p:sp>
      <p:sp>
        <p:nvSpPr>
          <p:cNvPr id="5" name="Dikdörtgen 4"/>
          <p:cNvSpPr/>
          <p:nvPr/>
        </p:nvSpPr>
        <p:spPr>
          <a:xfrm>
            <a:off x="584200" y="4765675"/>
            <a:ext cx="5716588" cy="685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80000"/>
              </a:lnSpc>
              <a:buFont typeface="Wingdings" pitchFamily="2" charset="2"/>
              <a:buChar char="v"/>
              <a:defRPr/>
            </a:pPr>
            <a:r>
              <a:rPr lang="tr-TR" sz="2400" b="1" dirty="0">
                <a:latin typeface="Comic Sans MS" pitchFamily="66" charset="0"/>
              </a:rPr>
              <a:t>Sayısal sorularda işlemleri mutlaka kaleminizi kullanarak yapın.</a:t>
            </a:r>
          </a:p>
        </p:txBody>
      </p:sp>
      <p:pic>
        <p:nvPicPr>
          <p:cNvPr id="40966" name="Picture 3" descr="C:\Users\MEB\AppData\Local\Microsoft\Windows\Temporary Internet Files\Content.IE5\GBQ6RQP1\MC900332680[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0788" y="4615971"/>
            <a:ext cx="1827212"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30657155"/>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35"/>
          <p:cNvSpPr>
            <a:spLocks noChangeArrowheads="1"/>
          </p:cNvSpPr>
          <p:nvPr/>
        </p:nvSpPr>
        <p:spPr bwMode="auto">
          <a:xfrm>
            <a:off x="630238" y="1711325"/>
            <a:ext cx="7632700" cy="26781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a:buFont typeface="Wingdings" pitchFamily="2" charset="2"/>
              <a:buChar char="v"/>
              <a:defRPr/>
            </a:pPr>
            <a:r>
              <a:rPr lang="tr-TR" sz="2400" dirty="0">
                <a:latin typeface="Comic Sans MS" pitchFamily="66" charset="0"/>
              </a:rPr>
              <a:t>Soru kökünün iyi okunup anlaşılması, daha sonra cevabının düşünülmesi gerekir. Soru kökü anlaşılmadan cevabı düşünmeye çalışmak hızı düşürür. Zaman kazanmak için soruyu okumadan cevap şıklarına koşmak sizi yanıltabilir. Bu nedenle;</a:t>
            </a:r>
          </a:p>
          <a:p>
            <a:pPr algn="just">
              <a:defRPr/>
            </a:pPr>
            <a:r>
              <a:rPr lang="tr-TR" sz="2400" dirty="0">
                <a:solidFill>
                  <a:srgbClr val="92D050"/>
                </a:solidFill>
                <a:latin typeface="Comic Sans MS" pitchFamily="66" charset="0"/>
              </a:rPr>
              <a:t>   </a:t>
            </a:r>
            <a:r>
              <a:rPr lang="tr-TR" sz="2400" dirty="0">
                <a:solidFill>
                  <a:srgbClr val="0070C0"/>
                </a:solidFill>
                <a:latin typeface="Comic Sans MS" pitchFamily="66" charset="0"/>
              </a:rPr>
              <a:t>soru köklerini </a:t>
            </a:r>
            <a:r>
              <a:rPr lang="tr-TR" sz="2400" dirty="0">
                <a:latin typeface="Comic Sans MS" pitchFamily="66" charset="0"/>
              </a:rPr>
              <a:t>çok iyi okuyarak, soruda ne     </a:t>
            </a:r>
          </a:p>
          <a:p>
            <a:pPr algn="just">
              <a:defRPr/>
            </a:pPr>
            <a:r>
              <a:rPr lang="tr-TR" sz="2400" dirty="0">
                <a:latin typeface="Comic Sans MS" pitchFamily="66" charset="0"/>
              </a:rPr>
              <a:t>   istendiğini doğru bir biçimde anlamaya çalışın.</a:t>
            </a:r>
          </a:p>
        </p:txBody>
      </p:sp>
      <p:sp>
        <p:nvSpPr>
          <p:cNvPr id="2" name="Metin kutusu 1"/>
          <p:cNvSpPr txBox="1"/>
          <p:nvPr/>
        </p:nvSpPr>
        <p:spPr>
          <a:xfrm>
            <a:off x="827584" y="657562"/>
            <a:ext cx="7416824" cy="70788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TEST ÇÖZME TEKNİKLERİ</a:t>
            </a:r>
          </a:p>
        </p:txBody>
      </p:sp>
      <p:sp>
        <p:nvSpPr>
          <p:cNvPr id="25604" name="Rectangle 3"/>
          <p:cNvSpPr>
            <a:spLocks noGrp="1" noRot="1" noChangeArrowheads="1"/>
          </p:cNvSpPr>
          <p:nvPr>
            <p:ph sz="quarter" idx="1"/>
          </p:nvPr>
        </p:nvSpPr>
        <p:spPr>
          <a:xfrm>
            <a:off x="649288" y="4724400"/>
            <a:ext cx="7850187" cy="1225550"/>
          </a:xfrm>
          <a:ln>
            <a:miter lim="800000"/>
            <a:headEnd/>
            <a:tailEnd/>
          </a:ln>
        </p:spPr>
        <p:txBody>
          <a:bodyPr rtlCol="0">
            <a:normAutofit/>
          </a:bodyPr>
          <a:lstStyle/>
          <a:p>
            <a:pPr marL="423863" algn="ctr" fontAlgn="auto">
              <a:lnSpc>
                <a:spcPct val="90000"/>
              </a:lnSpc>
              <a:buClr>
                <a:schemeClr val="tx1">
                  <a:lumMod val="75000"/>
                  <a:lumOff val="25000"/>
                </a:schemeClr>
              </a:buClr>
              <a:buFont typeface="Wingdings" pitchFamily="2" charset="2"/>
              <a:buChar char="v"/>
              <a:defRPr/>
            </a:pPr>
            <a:r>
              <a:rPr lang="tr-TR" dirty="0" smtClean="0">
                <a:solidFill>
                  <a:schemeClr val="tx1"/>
                </a:solidFill>
                <a:latin typeface="Comic Sans MS" pitchFamily="66" charset="0"/>
              </a:rPr>
              <a:t> Soruyu çözmenizi sağlayacak soru metninde yer alan</a:t>
            </a:r>
          </a:p>
          <a:p>
            <a:pPr marL="80963" indent="0" algn="ctr" fontAlgn="auto">
              <a:lnSpc>
                <a:spcPct val="90000"/>
              </a:lnSpc>
              <a:buClr>
                <a:schemeClr val="tx1">
                  <a:lumMod val="75000"/>
                  <a:lumOff val="25000"/>
                </a:schemeClr>
              </a:buClr>
              <a:buFont typeface="Wingdings 2" charset="2"/>
              <a:buNone/>
              <a:defRPr/>
            </a:pPr>
            <a:r>
              <a:rPr lang="tr-TR" dirty="0" smtClean="0">
                <a:solidFill>
                  <a:schemeClr val="tx1"/>
                </a:solidFill>
                <a:latin typeface="Comic Sans MS" pitchFamily="66" charset="0"/>
              </a:rPr>
              <a:t> </a:t>
            </a:r>
            <a:r>
              <a:rPr lang="tr-TR" u="sng" dirty="0" smtClean="0">
                <a:solidFill>
                  <a:schemeClr val="tx1"/>
                </a:solidFill>
                <a:latin typeface="Comic Sans MS" pitchFamily="66" charset="0"/>
              </a:rPr>
              <a:t>önemli kelimelerin altını çizin.</a:t>
            </a:r>
            <a:endParaRPr lang="tr-TR" dirty="0" smtClean="0">
              <a:solidFill>
                <a:schemeClr val="tx1"/>
              </a:solidFill>
              <a:latin typeface="Comic Sans MS" pitchFamily="66" charset="0"/>
            </a:endParaRPr>
          </a:p>
        </p:txBody>
      </p:sp>
    </p:spTree>
    <p:extLst>
      <p:ext uri="{BB962C8B-B14F-4D97-AF65-F5344CB8AC3E}">
        <p14:creationId xmlns="" xmlns:p14="http://schemas.microsoft.com/office/powerpoint/2010/main" val="1006128042"/>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35375" y="657225"/>
            <a:ext cx="4824413" cy="554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987" name="Dikdörtgen 6"/>
          <p:cNvSpPr>
            <a:spLocks noChangeArrowheads="1"/>
          </p:cNvSpPr>
          <p:nvPr/>
        </p:nvSpPr>
        <p:spPr bwMode="auto">
          <a:xfrm>
            <a:off x="323528" y="2205038"/>
            <a:ext cx="3280097"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tr-TR" b="1" dirty="0"/>
              <a:t>GEÇMİŞ</a:t>
            </a:r>
          </a:p>
          <a:p>
            <a:pPr algn="ctr"/>
            <a:r>
              <a:rPr lang="tr-TR" b="1" dirty="0"/>
              <a:t>OLUMSUZLUKLARDAN</a:t>
            </a:r>
          </a:p>
          <a:p>
            <a:pPr algn="ctr"/>
            <a:r>
              <a:rPr lang="tr-TR" b="1" dirty="0"/>
              <a:t>DERS ALIP, BU OLUMSUZLUKLARI BİR</a:t>
            </a:r>
          </a:p>
          <a:p>
            <a:pPr algn="ctr"/>
            <a:r>
              <a:rPr lang="tr-TR" b="1" dirty="0"/>
              <a:t>KENARA İTELİM.</a:t>
            </a:r>
          </a:p>
          <a:p>
            <a:pPr algn="ctr"/>
            <a:r>
              <a:rPr lang="tr-TR" b="1" dirty="0"/>
              <a:t>HER SINAVDAN BİR DERS</a:t>
            </a:r>
          </a:p>
          <a:p>
            <a:pPr algn="ctr"/>
            <a:r>
              <a:rPr lang="tr-TR" b="1" dirty="0"/>
              <a:t>ÇIKARALIM</a:t>
            </a:r>
            <a:endParaRPr lang="tr-TR" dirty="0"/>
          </a:p>
        </p:txBody>
      </p:sp>
    </p:spTree>
    <p:extLst>
      <p:ext uri="{BB962C8B-B14F-4D97-AF65-F5344CB8AC3E}">
        <p14:creationId xmlns="" xmlns:p14="http://schemas.microsoft.com/office/powerpoint/2010/main" val="178016162"/>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23528" y="1158899"/>
            <a:ext cx="8107363" cy="50784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b="1" dirty="0">
                <a:latin typeface="Comic Sans MS" pitchFamily="66" charset="0"/>
              </a:rPr>
              <a:t>Sınav saatine yakın kalkıp telaş-kaygı yaratmayın.</a:t>
            </a:r>
          </a:p>
          <a:p>
            <a:pPr>
              <a:defRPr/>
            </a:pPr>
            <a:r>
              <a:rPr lang="tr-TR" b="1" dirty="0">
                <a:latin typeface="Comic Sans MS" pitchFamily="66" charset="0"/>
              </a:rPr>
              <a:t>Erken kalkıp besleyici, enerji verici bir kahvaltı yapın.</a:t>
            </a:r>
          </a:p>
          <a:p>
            <a:pPr>
              <a:defRPr/>
            </a:pPr>
            <a:r>
              <a:rPr lang="tr-TR" b="1" dirty="0">
                <a:latin typeface="Comic Sans MS" pitchFamily="66" charset="0"/>
              </a:rPr>
              <a:t>(hafif bir müzik dinleyerek yapılması rahatlatabilir).</a:t>
            </a:r>
          </a:p>
          <a:p>
            <a:pPr>
              <a:defRPr/>
            </a:pPr>
            <a:endParaRPr lang="tr-TR" b="1" dirty="0">
              <a:latin typeface="Comic Sans MS" pitchFamily="66" charset="0"/>
            </a:endParaRPr>
          </a:p>
          <a:p>
            <a:pPr>
              <a:defRPr/>
            </a:pPr>
            <a:r>
              <a:rPr lang="tr-TR" b="1" dirty="0">
                <a:latin typeface="Comic Sans MS" pitchFamily="66" charset="0"/>
              </a:rPr>
              <a:t>Sınavda gerekli belgeleri, en az iki adet yumuşak uçlu </a:t>
            </a:r>
            <a:r>
              <a:rPr lang="nb-NO" b="1" dirty="0">
                <a:latin typeface="Comic Sans MS" pitchFamily="66" charset="0"/>
              </a:rPr>
              <a:t>kursun kalemi, yumuşak kaliteli bir silgiyi ve bir kalem</a:t>
            </a:r>
            <a:r>
              <a:rPr lang="tr-TR" b="1" dirty="0">
                <a:latin typeface="Comic Sans MS" pitchFamily="66" charset="0"/>
              </a:rPr>
              <a:t> tıraşı ( kullanılışını önceden deneyin ) alarak sınav yerine 30-45 dk. önce gidin. (Daha önce gitmeniz heyecanınızı artırabilir)</a:t>
            </a:r>
          </a:p>
          <a:p>
            <a:pPr>
              <a:defRPr/>
            </a:pPr>
            <a:endParaRPr lang="tr-TR" b="1" dirty="0">
              <a:latin typeface="Comic Sans MS" pitchFamily="66" charset="0"/>
            </a:endParaRPr>
          </a:p>
          <a:p>
            <a:pPr>
              <a:defRPr/>
            </a:pPr>
            <a:r>
              <a:rPr lang="tr-TR" b="1" dirty="0">
                <a:latin typeface="Comic Sans MS" pitchFamily="66" charset="0"/>
              </a:rPr>
              <a:t>Sınavı başaracağınızı kendinize telkin edin.</a:t>
            </a:r>
          </a:p>
          <a:p>
            <a:pPr>
              <a:defRPr/>
            </a:pPr>
            <a:endParaRPr lang="tr-TR" b="1" dirty="0">
              <a:latin typeface="Comic Sans MS" pitchFamily="66" charset="0"/>
            </a:endParaRPr>
          </a:p>
          <a:p>
            <a:pPr>
              <a:defRPr/>
            </a:pPr>
            <a:r>
              <a:rPr lang="tr-TR" b="1" dirty="0">
                <a:latin typeface="Comic Sans MS" pitchFamily="66" charset="0"/>
              </a:rPr>
              <a:t>Bu sınava bir tek siz girmiyorsunuz. Orada var olan diğer kişilerin durumu da sizinki gibidir.</a:t>
            </a:r>
          </a:p>
          <a:p>
            <a:pPr>
              <a:defRPr/>
            </a:pPr>
            <a:endParaRPr lang="tr-TR" b="1" dirty="0">
              <a:latin typeface="Comic Sans MS" pitchFamily="66" charset="0"/>
            </a:endParaRPr>
          </a:p>
          <a:p>
            <a:pPr>
              <a:defRPr/>
            </a:pPr>
            <a:r>
              <a:rPr lang="tr-TR" b="1" dirty="0">
                <a:latin typeface="Comic Sans MS" pitchFamily="66" charset="0"/>
              </a:rPr>
              <a:t>Sınav başlamadan önce, tuvalet, su gibi ihtiyaçlarınızı karşılayın.</a:t>
            </a:r>
          </a:p>
          <a:p>
            <a:pPr>
              <a:defRPr/>
            </a:pPr>
            <a:endParaRPr lang="tr-TR" b="1" dirty="0">
              <a:latin typeface="Comic Sans MS" pitchFamily="66" charset="0"/>
            </a:endParaRPr>
          </a:p>
          <a:p>
            <a:pPr>
              <a:defRPr/>
            </a:pPr>
            <a:r>
              <a:rPr lang="tr-TR" b="1" dirty="0"/>
              <a:t>Görevlilerce sınavda yapılacak açıklamaları iyi bir şekilde dinleyin, anlayamadığınız yerleri sorun.</a:t>
            </a:r>
            <a:endParaRPr lang="tr-TR" dirty="0">
              <a:latin typeface="Comic Sans MS" pitchFamily="66" charset="0"/>
            </a:endParaRPr>
          </a:p>
        </p:txBody>
      </p:sp>
      <p:sp>
        <p:nvSpPr>
          <p:cNvPr id="43011" name="Metin kutusu 7"/>
          <p:cNvSpPr txBox="1">
            <a:spLocks noChangeArrowheads="1"/>
          </p:cNvSpPr>
          <p:nvPr/>
        </p:nvSpPr>
        <p:spPr bwMode="auto">
          <a:xfrm>
            <a:off x="1979612" y="476672"/>
            <a:ext cx="3744913" cy="554037"/>
          </a:xfrm>
          <a:prstGeom prst="rect">
            <a:avLst/>
          </a:prstGeom>
          <a:ln>
            <a:noFill/>
          </a:ln>
          <a:extLst/>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rPr>
              <a:t>SINAV GÜNÜ…</a:t>
            </a:r>
          </a:p>
        </p:txBody>
      </p:sp>
      <p:pic>
        <p:nvPicPr>
          <p:cNvPr id="43012" name="Picture 3" descr="C:\Users\MEB\AppData\Local\Microsoft\Windows\Temporary Internet Files\Content.IE5\FSRPIMCG\MP900402806[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32588" y="60325"/>
            <a:ext cx="2087562" cy="179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3" name="Picture 4" descr="C:\Users\MEB\AppData\Local\Microsoft\Windows\Temporary Internet Files\Content.IE5\5TZKOX33\MC900231635[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525" y="2941638"/>
            <a:ext cx="2655888" cy="108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67097733"/>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36"/>
          <p:cNvSpPr>
            <a:spLocks noChangeArrowheads="1"/>
          </p:cNvSpPr>
          <p:nvPr/>
        </p:nvSpPr>
        <p:spPr bwMode="auto">
          <a:xfrm>
            <a:off x="1116013" y="836613"/>
            <a:ext cx="7705725" cy="19383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marL="285750" indent="-285750">
              <a:buFont typeface="Wingdings" pitchFamily="2" charset="2"/>
              <a:buChar char="v"/>
              <a:defRPr/>
            </a:pPr>
            <a:r>
              <a:rPr lang="tr-TR" sz="2400" dirty="0">
                <a:latin typeface="Comic Sans MS" pitchFamily="66" charset="0"/>
              </a:rPr>
              <a:t>Soruda sizden ne isteniyorsa ne eksik ne fazla, sadece istenileni düşünmelisiniz. Bazı sorular size çok kolay gelir ve cevabın böyle kolay olmayacağını düşünürsünüz. Halbuki bazen böyle kolay sorular sormak da bu işin tekniğinin bir parçasıdır.</a:t>
            </a:r>
          </a:p>
        </p:txBody>
      </p:sp>
      <p:sp>
        <p:nvSpPr>
          <p:cNvPr id="8" name="Metin kutusu 7"/>
          <p:cNvSpPr txBox="1"/>
          <p:nvPr/>
        </p:nvSpPr>
        <p:spPr>
          <a:xfrm>
            <a:off x="827088" y="4797425"/>
            <a:ext cx="7561262" cy="157003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Sorulara önyargılı yaklaşmayın.  “Bu soru zor ben </a:t>
            </a:r>
          </a:p>
          <a:p>
            <a:pPr>
              <a:defRPr/>
            </a:pPr>
            <a:r>
              <a:rPr lang="tr-TR" sz="2400" dirty="0">
                <a:latin typeface="Comic Sans MS" pitchFamily="66" charset="0"/>
              </a:rPr>
              <a:t>yapamam;  bu soru kolay cevap A şıkkı!” gibi zaman </a:t>
            </a:r>
          </a:p>
          <a:p>
            <a:pPr>
              <a:defRPr/>
            </a:pPr>
            <a:r>
              <a:rPr lang="tr-TR" sz="2400" dirty="0">
                <a:latin typeface="Comic Sans MS" pitchFamily="66" charset="0"/>
              </a:rPr>
              <a:t>kazanmaya yönelik aceleci davranışlar, kazanmak yerine kaybettirebilir. </a:t>
            </a:r>
          </a:p>
        </p:txBody>
      </p:sp>
      <p:pic>
        <p:nvPicPr>
          <p:cNvPr id="24580" name="Picture 2" descr="C:\Users\MEB\AppData\Local\Microsoft\Windows\Temporary Internet Files\Content.IE5\GKI1ZEKR\MC900089038[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44850" y="2987675"/>
            <a:ext cx="1795463"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49184915"/>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7413" y="981075"/>
            <a:ext cx="7561262" cy="14208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342900" indent="-342900">
              <a:lnSpc>
                <a:spcPct val="90000"/>
              </a:lnSpc>
              <a:buFont typeface="Wingdings" pitchFamily="2" charset="2"/>
              <a:buChar char="v"/>
              <a:defRPr/>
            </a:pPr>
            <a:r>
              <a:rPr lang="tr-TR" sz="2400" dirty="0">
                <a:latin typeface="Comic Sans MS" pitchFamily="66" charset="0"/>
              </a:rPr>
              <a:t>Hatalı okuma alışkanlıkları da önemli sorunlar yaşamanıza neden olabilir. </a:t>
            </a:r>
            <a:r>
              <a:rPr lang="tr-TR" sz="2400" dirty="0">
                <a:solidFill>
                  <a:srgbClr val="FF0000"/>
                </a:solidFill>
                <a:latin typeface="Comic Sans MS" pitchFamily="66" charset="0"/>
              </a:rPr>
              <a:t>Olumsuz </a:t>
            </a:r>
            <a:r>
              <a:rPr lang="tr-TR" sz="2400" dirty="0">
                <a:latin typeface="Comic Sans MS" pitchFamily="66" charset="0"/>
              </a:rPr>
              <a:t>bir ifadeyi </a:t>
            </a:r>
            <a:r>
              <a:rPr lang="tr-TR" sz="2400" dirty="0">
                <a:solidFill>
                  <a:srgbClr val="FF0000"/>
                </a:solidFill>
                <a:latin typeface="Comic Sans MS" pitchFamily="66" charset="0"/>
              </a:rPr>
              <a:t>olumlu </a:t>
            </a:r>
            <a:r>
              <a:rPr lang="tr-TR" sz="2400" dirty="0">
                <a:latin typeface="Comic Sans MS" pitchFamily="66" charset="0"/>
              </a:rPr>
              <a:t>olarak okumak soruyu veya cevabı hatalı düşünmenize sebep olabilir.</a:t>
            </a:r>
          </a:p>
        </p:txBody>
      </p:sp>
      <p:sp>
        <p:nvSpPr>
          <p:cNvPr id="4" name="Dikdörtgen 3"/>
          <p:cNvSpPr/>
          <p:nvPr/>
        </p:nvSpPr>
        <p:spPr>
          <a:xfrm>
            <a:off x="3635375" y="2924175"/>
            <a:ext cx="4621213" cy="26781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342900" indent="-342900">
              <a:buFont typeface="Wingdings" pitchFamily="2" charset="2"/>
              <a:buChar char="v"/>
              <a:defRPr/>
            </a:pPr>
            <a:r>
              <a:rPr lang="tr-TR" sz="2400" dirty="0">
                <a:latin typeface="Comic Sans MS" pitchFamily="66" charset="0"/>
              </a:rPr>
              <a:t>İnsan psikolojisi soru içindeki ifadeleri olumlu yönde algılamaya eğilimlidir. Bu nedenle soru formlarında altı çizili veya kalın yazı karakterli ifadeleri daha dikkatli okumalısınız.</a:t>
            </a:r>
          </a:p>
        </p:txBody>
      </p:sp>
      <p:pic>
        <p:nvPicPr>
          <p:cNvPr id="25604" name="Picture 6" descr="C:\Users\MEB\AppData\Local\Microsoft\Windows\Temporary Internet Files\Content.IE5\GBQ6RQP1\MM900288928[1].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887413" y="2924175"/>
            <a:ext cx="2632075"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93274628"/>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644525" y="980728"/>
            <a:ext cx="7672388" cy="208672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fontAlgn="auto">
              <a:lnSpc>
                <a:spcPct val="90000"/>
              </a:lnSpc>
              <a:spcAft>
                <a:spcPts val="0"/>
              </a:spcAft>
              <a:buFont typeface="Wingdings" pitchFamily="2" charset="2"/>
              <a:buChar char="v"/>
              <a:defRPr/>
            </a:pPr>
            <a:r>
              <a:rPr lang="tr-TR" sz="2400" dirty="0">
                <a:latin typeface="Comic Sans MS" pitchFamily="66" charset="0"/>
              </a:rPr>
              <a:t>Eleme yapılan şıklar arasında ilk akla gelen şıkkın doğru olma olasılığı yüksektir.</a:t>
            </a:r>
          </a:p>
          <a:p>
            <a:pPr marL="342900" indent="-342900" fontAlgn="auto">
              <a:lnSpc>
                <a:spcPct val="90000"/>
              </a:lnSpc>
              <a:spcAft>
                <a:spcPts val="0"/>
              </a:spcAft>
              <a:buFont typeface="Wingdings" pitchFamily="2" charset="2"/>
              <a:buChar char="v"/>
              <a:defRPr/>
            </a:pPr>
            <a:endParaRPr lang="tr-TR" sz="2400" dirty="0">
              <a:latin typeface="Comic Sans MS" pitchFamily="66" charset="0"/>
            </a:endParaRPr>
          </a:p>
          <a:p>
            <a:pPr marL="342900" indent="-342900" fontAlgn="auto">
              <a:lnSpc>
                <a:spcPct val="90000"/>
              </a:lnSpc>
              <a:spcAft>
                <a:spcPts val="0"/>
              </a:spcAft>
              <a:buFont typeface="Wingdings" pitchFamily="2" charset="2"/>
              <a:buChar char="v"/>
              <a:defRPr/>
            </a:pPr>
            <a:r>
              <a:rPr lang="tr-TR" sz="2400" dirty="0">
                <a:latin typeface="Comic Sans MS" pitchFamily="66" charset="0"/>
              </a:rPr>
              <a:t>Doğru çözdüğünüzden emin olmadığınız soru ve sorular varsa yanına bir işaret koyun. Daha sonra tekrar dönüp bakın. </a:t>
            </a:r>
          </a:p>
        </p:txBody>
      </p:sp>
      <p:sp>
        <p:nvSpPr>
          <p:cNvPr id="10" name="Dikdörtgen 9"/>
          <p:cNvSpPr/>
          <p:nvPr/>
        </p:nvSpPr>
        <p:spPr>
          <a:xfrm>
            <a:off x="251520" y="3717032"/>
            <a:ext cx="7921625" cy="16160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90000"/>
              </a:lnSpc>
              <a:buFont typeface="Wingdings" pitchFamily="2" charset="2"/>
              <a:buChar char="v"/>
              <a:defRPr/>
            </a:pPr>
            <a:r>
              <a:rPr lang="tr-TR" sz="2200" dirty="0">
                <a:latin typeface="Comic Sans MS" pitchFamily="66" charset="0"/>
              </a:rPr>
              <a:t>Cevap şıklarında doğru cevaba benzeyen bazen iki bazen üç şık bulunur. Bunlara çeldirici adı verilir. Çeldiriciler ilk bakışta cevap gibi algılanabilir ama ufak bir zihinsel egzersizle doğru cevabı bulmanız mümkündür. Bu tip sorularda </a:t>
            </a:r>
            <a:r>
              <a:rPr lang="tr-TR" sz="2200" dirty="0">
                <a:solidFill>
                  <a:srgbClr val="FF0000"/>
                </a:solidFill>
                <a:latin typeface="Comic Sans MS" pitchFamily="66" charset="0"/>
              </a:rPr>
              <a:t>cevap </a:t>
            </a:r>
            <a:r>
              <a:rPr lang="tr-TR" sz="2200" dirty="0">
                <a:latin typeface="Comic Sans MS" pitchFamily="66" charset="0"/>
              </a:rPr>
              <a:t>genellikle soru metninde saklıdır.</a:t>
            </a:r>
          </a:p>
        </p:txBody>
      </p:sp>
    </p:spTree>
    <p:extLst>
      <p:ext uri="{BB962C8B-B14F-4D97-AF65-F5344CB8AC3E}">
        <p14:creationId xmlns="" xmlns:p14="http://schemas.microsoft.com/office/powerpoint/2010/main" val="2729231281"/>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Rot="1" noChangeArrowheads="1"/>
          </p:cNvSpPr>
          <p:nvPr/>
        </p:nvSpPr>
        <p:spPr bwMode="auto">
          <a:xfrm>
            <a:off x="684213" y="1125538"/>
            <a:ext cx="6867525" cy="45354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eaLnBrk="1" fontAlgn="auto" hangingPunct="1">
              <a:lnSpc>
                <a:spcPct val="90000"/>
              </a:lnSpc>
              <a:spcAft>
                <a:spcPts val="0"/>
              </a:spcAft>
              <a:buFont typeface="Wingdings" pitchFamily="2" charset="2"/>
              <a:buChar char="v"/>
              <a:defRPr/>
            </a:pPr>
            <a:r>
              <a:rPr lang="tr-TR" b="1" dirty="0" smtClean="0">
                <a:latin typeface="Comic Sans MS" pitchFamily="66" charset="0"/>
              </a:rPr>
              <a:t> </a:t>
            </a:r>
            <a:r>
              <a:rPr lang="tr-TR" dirty="0">
                <a:latin typeface="Comic Sans MS" pitchFamily="66" charset="0"/>
              </a:rPr>
              <a:t>Cevap şıklarından sorunun çözümüne gitmek de test tekniğinde önemli bir yoldur. </a:t>
            </a:r>
            <a:endParaRPr lang="tr-TR"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a:latin typeface="Comic Sans MS" pitchFamily="66" charset="0"/>
            </a:endParaRPr>
          </a:p>
          <a:p>
            <a:pPr marL="69850" indent="0" eaLnBrk="1" fontAlgn="auto" hangingPunct="1">
              <a:lnSpc>
                <a:spcPct val="90000"/>
              </a:lnSpc>
              <a:spcAft>
                <a:spcPts val="0"/>
              </a:spcAft>
              <a:buFont typeface="Wingdings 2" pitchFamily="18" charset="2"/>
              <a:buNone/>
              <a:defRPr/>
            </a:pPr>
            <a:r>
              <a:rPr lang="tr-TR" b="1" dirty="0" smtClean="0">
                <a:latin typeface="Comic Sans MS" pitchFamily="66" charset="0"/>
              </a:rPr>
              <a:t>Bazen 3 yanlışı bulmak bir doğruyu bulmaktan daha kolaydır. Yanlış şıkları eleyerek doğru cevaba ulaşabilirsiniz.</a:t>
            </a: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marL="69850" indent="0" eaLnBrk="1" fontAlgn="auto" hangingPunct="1">
              <a:lnSpc>
                <a:spcPct val="90000"/>
              </a:lnSpc>
              <a:spcAft>
                <a:spcPts val="0"/>
              </a:spcAft>
              <a:buFont typeface="Wingdings 2" pitchFamily="18" charset="2"/>
              <a:buNone/>
              <a:defRPr/>
            </a:pPr>
            <a:endParaRPr lang="tr-TR" b="1" dirty="0" smtClean="0">
              <a:latin typeface="Comic Sans MS" pitchFamily="66" charset="0"/>
            </a:endParaRPr>
          </a:p>
          <a:p>
            <a:pPr>
              <a:lnSpc>
                <a:spcPct val="90000"/>
              </a:lnSpc>
              <a:buFont typeface="Wingdings" pitchFamily="2" charset="2"/>
              <a:buChar char="v"/>
              <a:defRPr/>
            </a:pPr>
            <a:r>
              <a:rPr lang="tr-TR" dirty="0" smtClean="0">
                <a:latin typeface="Comic Sans MS" pitchFamily="66" charset="0"/>
              </a:rPr>
              <a:t>Yüzde yüz emin olmadığınız sorularda şıkları eleyerek doğru cevaba yaklaşabilirsiniz.</a:t>
            </a:r>
          </a:p>
          <a:p>
            <a:pPr eaLnBrk="1" fontAlgn="auto" hangingPunct="1">
              <a:lnSpc>
                <a:spcPct val="90000"/>
              </a:lnSpc>
              <a:spcAft>
                <a:spcPts val="0"/>
              </a:spcAft>
              <a:buFont typeface="Wingdings 2"/>
              <a:buNone/>
              <a:defRPr/>
            </a:pPr>
            <a:r>
              <a:rPr lang="tr-TR" b="1" dirty="0" smtClean="0">
                <a:latin typeface="Comic Sans MS" pitchFamily="66" charset="0"/>
              </a:rPr>
              <a:t/>
            </a:r>
            <a:br>
              <a:rPr lang="tr-TR" b="1" dirty="0" smtClean="0">
                <a:latin typeface="Comic Sans MS" pitchFamily="66" charset="0"/>
              </a:rPr>
            </a:br>
            <a:r>
              <a:rPr lang="tr-TR" b="1" dirty="0" smtClean="0">
                <a:latin typeface="Comic Sans MS" pitchFamily="66" charset="0"/>
              </a:rPr>
              <a:t/>
            </a:r>
            <a:br>
              <a:rPr lang="tr-TR" b="1" dirty="0" smtClean="0">
                <a:latin typeface="Comic Sans MS" pitchFamily="66" charset="0"/>
              </a:rPr>
            </a:br>
            <a:endParaRPr lang="tr-TR" b="1" dirty="0" smtClean="0">
              <a:latin typeface="Comic Sans MS" pitchFamily="66" charset="0"/>
            </a:endParaRPr>
          </a:p>
        </p:txBody>
      </p:sp>
      <p:pic>
        <p:nvPicPr>
          <p:cNvPr id="27651" name="Picture 5" descr="C:\Users\MEB\AppData\Local\Microsoft\Windows\Temporary Internet Files\Content.IE5\EUH7SRHF\MC900398129[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08850" y="2133600"/>
            <a:ext cx="1606550" cy="181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59361426"/>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Rot="1" noChangeArrowheads="1"/>
          </p:cNvSpPr>
          <p:nvPr>
            <p:ph sz="quarter" idx="1"/>
          </p:nvPr>
        </p:nvSpPr>
        <p:spPr>
          <a:xfrm>
            <a:off x="544513" y="3861222"/>
            <a:ext cx="8131175" cy="1223962"/>
          </a:xfrm>
        </p:spPr>
        <p:txBody>
          <a:bodyPr/>
          <a:lstStyle/>
          <a:p>
            <a:pPr marL="423863">
              <a:buFont typeface="Wingdings" pitchFamily="2" charset="2"/>
              <a:buChar char="v"/>
            </a:pPr>
            <a:r>
              <a:rPr lang="tr-TR" sz="2200" b="1" smtClean="0">
                <a:solidFill>
                  <a:schemeClr val="tx1"/>
                </a:solidFill>
                <a:latin typeface="Comic Sans MS" pitchFamily="66" charset="0"/>
              </a:rPr>
              <a:t>	Testlere en iyi olduğunuz dersin sorularıyla başlamalı, iyi olduğunuz dersleri sona bırakmamalısınız.	</a:t>
            </a:r>
          </a:p>
        </p:txBody>
      </p:sp>
      <p:sp>
        <p:nvSpPr>
          <p:cNvPr id="9" name="Metin kutusu 8"/>
          <p:cNvSpPr txBox="1"/>
          <p:nvPr/>
        </p:nvSpPr>
        <p:spPr>
          <a:xfrm>
            <a:off x="684213" y="5013325"/>
            <a:ext cx="7632700" cy="12001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marL="425196" indent="-342900" algn="just" fontAlgn="auto">
              <a:spcAft>
                <a:spcPts val="0"/>
              </a:spcAft>
              <a:buFont typeface="Wingdings" pitchFamily="2" charset="2"/>
              <a:buChar char="v"/>
              <a:defRPr/>
            </a:pPr>
            <a:r>
              <a:rPr lang="tr-TR" sz="2400" b="1" dirty="0">
                <a:latin typeface="Comic Sans MS" pitchFamily="66" charset="0"/>
              </a:rPr>
              <a:t> Test çözerken cevap şıklarında kendi</a:t>
            </a:r>
          </a:p>
          <a:p>
            <a:pPr marL="82296" algn="just" fontAlgn="auto">
              <a:spcAft>
                <a:spcPts val="0"/>
              </a:spcAft>
              <a:defRPr/>
            </a:pPr>
            <a:r>
              <a:rPr lang="tr-TR" sz="2400" b="1" dirty="0">
                <a:latin typeface="Comic Sans MS" pitchFamily="66" charset="0"/>
              </a:rPr>
              <a:t>görüşünüzü değil soruda istenilen doğru cevabı bulmanız gerektiğini unutmayınız.</a:t>
            </a:r>
          </a:p>
        </p:txBody>
      </p:sp>
      <p:sp>
        <p:nvSpPr>
          <p:cNvPr id="2" name="Metin kutusu 1"/>
          <p:cNvSpPr txBox="1"/>
          <p:nvPr/>
        </p:nvSpPr>
        <p:spPr>
          <a:xfrm>
            <a:off x="395536" y="620688"/>
            <a:ext cx="7864475" cy="19383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Arial" pitchFamily="34" charset="0"/>
              <a:buChar char="•"/>
              <a:defRPr/>
            </a:pPr>
            <a:r>
              <a:rPr lang="tr-TR" sz="2400" dirty="0">
                <a:latin typeface="Comic Sans MS" pitchFamily="66" charset="0"/>
              </a:rPr>
              <a:t>Sınavda iki şık arasında kalırsanız, öncelikle diğer iki şıkkı kaleminizle çizerek eleyin sonra diğer iki şık arasında size yakın geleni işaretleyin. Daha sonra kesinlikle değiştirmeyin. Unutmayın ilk akla gelen cevap genellikle doğru cevaptır.</a:t>
            </a:r>
          </a:p>
        </p:txBody>
      </p:sp>
      <p:pic>
        <p:nvPicPr>
          <p:cNvPr id="28677" name="Picture 4" descr="C:\Users\MEB\AppData\Local\Microsoft\Windows\Temporary Internet Files\Content.IE5\GBQ6RQP1\MC900234083[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44838" y="2582094"/>
            <a:ext cx="2711450" cy="135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15961036"/>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539700" y="908720"/>
            <a:ext cx="7632700" cy="14779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402336" lvl="1" algn="ctr" fontAlgn="auto">
              <a:spcAft>
                <a:spcPts val="0"/>
              </a:spcAft>
              <a:defRPr/>
            </a:pPr>
            <a:r>
              <a:rPr lang="tr-TR" sz="3000" b="1" dirty="0" smtClean="0">
                <a:latin typeface="Comic Sans MS" pitchFamily="66" charset="0"/>
              </a:rPr>
              <a:t>Soru </a:t>
            </a:r>
            <a:r>
              <a:rPr lang="tr-TR" sz="3000" b="1" dirty="0">
                <a:latin typeface="Comic Sans MS" pitchFamily="66" charset="0"/>
              </a:rPr>
              <a:t>kökünü yarım okuyup şıklara kesinlikle geçmeyin. Soru basit de olsa yanlış cevabı verebilirsiniz.</a:t>
            </a:r>
          </a:p>
        </p:txBody>
      </p:sp>
      <p:sp>
        <p:nvSpPr>
          <p:cNvPr id="9" name="Metin kutusu 8"/>
          <p:cNvSpPr txBox="1"/>
          <p:nvPr/>
        </p:nvSpPr>
        <p:spPr>
          <a:xfrm>
            <a:off x="863600" y="4724400"/>
            <a:ext cx="7343775" cy="14779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tr-TR" sz="3000" b="1" dirty="0">
                <a:solidFill>
                  <a:schemeClr val="tx1"/>
                </a:solidFill>
                <a:latin typeface="Comic Sans MS" pitchFamily="66" charset="0"/>
              </a:rPr>
              <a:t>Bütün şıkları okumadan cevabı işaretlemeyin. Daha doğru bir cevap diğer şıklarda olabilir.</a:t>
            </a:r>
          </a:p>
        </p:txBody>
      </p:sp>
      <p:pic>
        <p:nvPicPr>
          <p:cNvPr id="29700" name="Picture 4" descr="C:\Users\MEB\AppData\Local\Microsoft\Windows\Temporary Internet Files\Content.IE5\EUH7SRHF\MC900417332[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875" y="2492896"/>
            <a:ext cx="3489325" cy="216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42303485"/>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Rot="1" noChangeArrowheads="1"/>
          </p:cNvSpPr>
          <p:nvPr>
            <p:ph sz="quarter" idx="1"/>
          </p:nvPr>
        </p:nvSpPr>
        <p:spPr>
          <a:xfrm>
            <a:off x="744697" y="3068091"/>
            <a:ext cx="5006975" cy="3097213"/>
          </a:xfrm>
        </p:spPr>
        <p:txBody>
          <a:bodyPr/>
          <a:lstStyle/>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Hızınızı belirli aralıklarda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kontrol edin. Planladığınız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süreyi kontrol ederek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İzleyin (Örneğin her 25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soruda bir süreyi kontrol </a:t>
            </a:r>
          </a:p>
          <a:p>
            <a:pPr marL="365125" indent="-282575" algn="just">
              <a:lnSpc>
                <a:spcPct val="90000"/>
              </a:lnSpc>
              <a:spcAft>
                <a:spcPct val="0"/>
              </a:spcAft>
              <a:buFont typeface="Wingdings 2" pitchFamily="18" charset="2"/>
              <a:buNone/>
            </a:pPr>
            <a:r>
              <a:rPr lang="tr-TR" sz="3000" b="1" dirty="0" smtClean="0">
                <a:solidFill>
                  <a:schemeClr val="tx1"/>
                </a:solidFill>
                <a:latin typeface="Comic Sans MS" pitchFamily="66" charset="0"/>
              </a:rPr>
              <a:t>edebilirsiniz).</a:t>
            </a:r>
          </a:p>
        </p:txBody>
      </p:sp>
      <p:sp>
        <p:nvSpPr>
          <p:cNvPr id="8" name="Metin kutusu 7"/>
          <p:cNvSpPr txBox="1"/>
          <p:nvPr/>
        </p:nvSpPr>
        <p:spPr>
          <a:xfrm>
            <a:off x="755650" y="915988"/>
            <a:ext cx="7488238" cy="14779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tr-TR" sz="3000" b="1" dirty="0">
                <a:latin typeface="Comic Sans MS" pitchFamily="66" charset="0"/>
              </a:rPr>
              <a:t>Yorulduğunuzu hissettiğiniz anlarda kısa molalar verin. Mümkünse bu molaları bölümler arasında kullanın.</a:t>
            </a:r>
            <a:endParaRPr lang="tr-TR" sz="3000" dirty="0">
              <a:latin typeface="Comic Sans MS" pitchFamily="66" charset="0"/>
            </a:endParaRPr>
          </a:p>
        </p:txBody>
      </p:sp>
      <p:pic>
        <p:nvPicPr>
          <p:cNvPr id="30724" name="Picture 4" descr="C:\Users\MEB\AppData\Local\Microsoft\Windows\Temporary Internet Files\Content.IE5\EUH7SRHF\MC900293160[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0788" y="2781300"/>
            <a:ext cx="2474912" cy="266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46782301"/>
      </p:ext>
    </p:extLst>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38</TotalTime>
  <Words>954</Words>
  <Application>Microsoft Macintosh PowerPoint</Application>
  <PresentationFormat>Ekran Gösterisi (4:3)</PresentationFormat>
  <Paragraphs>106</Paragraphs>
  <Slides>21</Slides>
  <Notes>2</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Cumba</vt:lpstr>
      <vt:lpstr>TEST ÇÖZME TEKNİKLERİ VE SINAV ÖNCESİ ÖNERİLER</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SBS ÖNCESİ SON ÖNERİLER</dc:title>
  <dc:creator>MEB</dc:creator>
  <cp:lastModifiedBy>Kemal Tepecik</cp:lastModifiedBy>
  <cp:revision>19</cp:revision>
  <dcterms:created xsi:type="dcterms:W3CDTF">2013-06-04T10:57:08Z</dcterms:created>
  <dcterms:modified xsi:type="dcterms:W3CDTF">2021-03-31T07:40:52Z</dcterms:modified>
</cp:coreProperties>
</file>