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3" r:id="rId4"/>
    <p:sldId id="272" r:id="rId5"/>
    <p:sldId id="258" r:id="rId6"/>
    <p:sldId id="275" r:id="rId7"/>
    <p:sldId id="267" r:id="rId8"/>
    <p:sldId id="268" r:id="rId9"/>
    <p:sldId id="270" r:id="rId10"/>
    <p:sldId id="271" r:id="rId11"/>
    <p:sldId id="279" r:id="rId12"/>
    <p:sldId id="257" r:id="rId13"/>
    <p:sldId id="259" r:id="rId14"/>
    <p:sldId id="260" r:id="rId15"/>
    <p:sldId id="276" r:id="rId16"/>
    <p:sldId id="261" r:id="rId17"/>
    <p:sldId id="262" r:id="rId18"/>
    <p:sldId id="265" r:id="rId19"/>
  </p:sldIdLst>
  <p:sldSz cx="6858000" cy="9144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p:scale>
          <a:sx n="55" d="100"/>
          <a:sy n="55" d="100"/>
        </p:scale>
        <p:origin x="-2184" y="54"/>
      </p:cViewPr>
      <p:guideLst>
        <p:guide orient="horz" pos="2880"/>
        <p:guide pos="2160"/>
      </p:guideLst>
    </p:cSldViewPr>
  </p:slideViewPr>
  <p:outlineViewPr>
    <p:cViewPr>
      <p:scale>
        <a:sx n="33" d="100"/>
        <a:sy n="33" d="100"/>
      </p:scale>
      <p:origin x="0" y="87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514350" y="2840568"/>
            <a:ext cx="5829300" cy="1960033"/>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2E8F538-ADA7-44AF-9A7F-149B5EDB7F9A}" type="datetimeFigureOut">
              <a:rPr lang="tr-TR" smtClean="0"/>
              <a:t>26.03.2021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272059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2E8F538-ADA7-44AF-9A7F-149B5EDB7F9A}" type="datetimeFigureOut">
              <a:rPr lang="tr-TR" smtClean="0"/>
              <a:t>26.03.2021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3366581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3729037" y="488951"/>
            <a:ext cx="1157288" cy="104013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257175" y="488951"/>
            <a:ext cx="3357563" cy="104013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2E8F538-ADA7-44AF-9A7F-149B5EDB7F9A}" type="datetimeFigureOut">
              <a:rPr lang="tr-TR" smtClean="0"/>
              <a:t>26.03.2021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157328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2E8F538-ADA7-44AF-9A7F-149B5EDB7F9A}" type="datetimeFigureOut">
              <a:rPr lang="tr-TR" smtClean="0"/>
              <a:t>26.03.2021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252884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541735" y="5875867"/>
            <a:ext cx="5829300" cy="1816100"/>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2E8F538-ADA7-44AF-9A7F-149B5EDB7F9A}" type="datetimeFigureOut">
              <a:rPr lang="tr-TR" smtClean="0"/>
              <a:t>26.03.2021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2535183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2E8F538-ADA7-44AF-9A7F-149B5EDB7F9A}" type="datetimeFigureOut">
              <a:rPr lang="tr-TR" smtClean="0"/>
              <a:t>26.03.2021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3923061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342900" y="366184"/>
            <a:ext cx="6172200" cy="1524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2E8F538-ADA7-44AF-9A7F-149B5EDB7F9A}" type="datetimeFigureOut">
              <a:rPr lang="tr-TR" smtClean="0"/>
              <a:t>26.03.2021</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37920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2E8F538-ADA7-44AF-9A7F-149B5EDB7F9A}" type="datetimeFigureOut">
              <a:rPr lang="tr-TR" smtClean="0"/>
              <a:t>26.03.2021</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111580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2E8F538-ADA7-44AF-9A7F-149B5EDB7F9A}" type="datetimeFigureOut">
              <a:rPr lang="tr-TR" smtClean="0"/>
              <a:t>26.03.2021</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28111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342900" y="364067"/>
            <a:ext cx="2256235" cy="154940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2E8F538-ADA7-44AF-9A7F-149B5EDB7F9A}" type="datetimeFigureOut">
              <a:rPr lang="tr-TR" smtClean="0"/>
              <a:t>26.03.2021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1429980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344216" y="6400800"/>
            <a:ext cx="4114800" cy="755651"/>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2E8F538-ADA7-44AF-9A7F-149B5EDB7F9A}" type="datetimeFigureOut">
              <a:rPr lang="tr-TR" smtClean="0"/>
              <a:t>26.03.2021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70FC091-73DD-45CB-84BA-5FE2EC94961B}" type="slidenum">
              <a:rPr lang="tr-TR" smtClean="0"/>
              <a:t>‹#›</a:t>
            </a:fld>
            <a:endParaRPr lang="tr-TR" dirty="0"/>
          </a:p>
        </p:txBody>
      </p:sp>
    </p:spTree>
    <p:extLst>
      <p:ext uri="{BB962C8B-B14F-4D97-AF65-F5344CB8AC3E}">
        <p14:creationId xmlns:p14="http://schemas.microsoft.com/office/powerpoint/2010/main" val="344286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2E8F538-ADA7-44AF-9A7F-149B5EDB7F9A}" type="datetimeFigureOut">
              <a:rPr lang="tr-TR" smtClean="0"/>
              <a:t>26.03.2021</a:t>
            </a:fld>
            <a:endParaRPr lang="tr-TR" dirty="0"/>
          </a:p>
        </p:txBody>
      </p:sp>
      <p:sp>
        <p:nvSpPr>
          <p:cNvPr id="5" name="Altbilgi Yer Tutucusu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70FC091-73DD-45CB-84BA-5FE2EC94961B}" type="slidenum">
              <a:rPr lang="tr-TR" smtClean="0"/>
              <a:t>‹#›</a:t>
            </a:fld>
            <a:endParaRPr lang="tr-TR" dirty="0"/>
          </a:p>
        </p:txBody>
      </p:sp>
    </p:spTree>
    <p:extLst>
      <p:ext uri="{BB962C8B-B14F-4D97-AF65-F5344CB8AC3E}">
        <p14:creationId xmlns:p14="http://schemas.microsoft.com/office/powerpoint/2010/main" val="922351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log.milliyet.com.tr/AramaBlog/?search=anne%20baba%20tutumlar%FD"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2932211"/>
            <a:ext cx="6858000" cy="4592117"/>
          </a:xfrm>
          <a:prstGeom prst="rect">
            <a:avLst/>
          </a:prstGeom>
          <a:ln>
            <a:noFill/>
          </a:ln>
          <a:effectLst>
            <a:softEdge rad="112500"/>
          </a:effectLst>
        </p:spPr>
      </p:pic>
      <p:sp>
        <p:nvSpPr>
          <p:cNvPr id="5" name="Metin kutusu 4"/>
          <p:cNvSpPr txBox="1"/>
          <p:nvPr/>
        </p:nvSpPr>
        <p:spPr>
          <a:xfrm>
            <a:off x="0" y="467544"/>
            <a:ext cx="6858000" cy="1938992"/>
          </a:xfrm>
          <a:prstGeom prst="rect">
            <a:avLst/>
          </a:prstGeom>
          <a:solidFill>
            <a:schemeClr val="accent6">
              <a:lumMod val="60000"/>
              <a:lumOff val="40000"/>
            </a:schemeClr>
          </a:solidFill>
          <a:ln w="38100">
            <a:solidFill>
              <a:schemeClr val="accent6">
                <a:lumMod val="75000"/>
              </a:schemeClr>
            </a:solidFill>
          </a:ln>
        </p:spPr>
        <p:txBody>
          <a:bodyPr wrap="square" rtlCol="0">
            <a:spAutoFit/>
          </a:bodyPr>
          <a:lstStyle/>
          <a:p>
            <a:pPr algn="ctr"/>
            <a:r>
              <a:rPr lang="tr-TR" sz="4000" b="1" dirty="0" smtClean="0"/>
              <a:t>ANNE-BABA TUTUMLARI</a:t>
            </a:r>
          </a:p>
          <a:p>
            <a:pPr algn="ctr"/>
            <a:r>
              <a:rPr lang="tr-TR" sz="4000" b="1" dirty="0" smtClean="0"/>
              <a:t> ve</a:t>
            </a:r>
          </a:p>
          <a:p>
            <a:pPr algn="ctr"/>
            <a:r>
              <a:rPr lang="tr-TR" sz="4000" b="1" dirty="0" smtClean="0"/>
              <a:t> ÇOCUKLARA SINIR KOYMA</a:t>
            </a:r>
            <a:endParaRPr lang="tr-TR" sz="4000" b="1" dirty="0"/>
          </a:p>
        </p:txBody>
      </p:sp>
    </p:spTree>
    <p:extLst>
      <p:ext uri="{BB962C8B-B14F-4D97-AF65-F5344CB8AC3E}">
        <p14:creationId xmlns:p14="http://schemas.microsoft.com/office/powerpoint/2010/main" val="1502861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832" y="6455738"/>
            <a:ext cx="2622398" cy="2436742"/>
          </a:xfrm>
          <a:prstGeom prst="rect">
            <a:avLst/>
          </a:prstGeom>
        </p:spPr>
      </p:pic>
      <p:sp>
        <p:nvSpPr>
          <p:cNvPr id="6" name="İçerik Yer Tutucusu 5"/>
          <p:cNvSpPr>
            <a:spLocks noGrp="1"/>
          </p:cNvSpPr>
          <p:nvPr>
            <p:ph idx="1"/>
          </p:nvPr>
        </p:nvSpPr>
        <p:spPr>
          <a:xfrm>
            <a:off x="188640" y="455105"/>
            <a:ext cx="6480175" cy="8365367"/>
          </a:xfrm>
          <a:prstGeom prst="rect">
            <a:avLst/>
          </a:prstGeom>
          <a:ln w="76200">
            <a:solidFill>
              <a:schemeClr val="accent4">
                <a:lumMod val="75000"/>
              </a:schemeClr>
            </a:solidFill>
          </a:ln>
        </p:spPr>
        <p:txBody>
          <a:bodyPr wrap="square">
            <a:spAutoFit/>
          </a:bodyPr>
          <a:lstStyle/>
          <a:p>
            <a:pPr marL="0" indent="0">
              <a:buNone/>
            </a:pPr>
            <a:r>
              <a:rPr lang="tr-TR" sz="1800" b="1" dirty="0" smtClean="0">
                <a:solidFill>
                  <a:srgbClr val="FF0000"/>
                </a:solidFill>
                <a:latin typeface="Chaparral Pro Light" pitchFamily="18" charset="-94"/>
              </a:rPr>
              <a:t>      </a:t>
            </a:r>
          </a:p>
          <a:p>
            <a:pPr marL="0" indent="0">
              <a:buNone/>
            </a:pPr>
            <a:r>
              <a:rPr lang="tr-TR" sz="2800" b="1" i="1" dirty="0" smtClean="0">
                <a:solidFill>
                  <a:schemeClr val="accent4">
                    <a:lumMod val="75000"/>
                  </a:schemeClr>
                </a:solidFill>
                <a:latin typeface="Calibri" pitchFamily="34" charset="0"/>
              </a:rPr>
              <a:t>    Tutarsız </a:t>
            </a:r>
            <a:r>
              <a:rPr lang="tr-TR" sz="2800" b="1" i="1" dirty="0">
                <a:solidFill>
                  <a:schemeClr val="accent4">
                    <a:lumMod val="75000"/>
                  </a:schemeClr>
                </a:solidFill>
                <a:latin typeface="Calibri" pitchFamily="34" charset="0"/>
              </a:rPr>
              <a:t>Anne Baba Tutumu</a:t>
            </a:r>
            <a:endParaRPr lang="tr-TR" sz="2000" b="1" i="1" dirty="0">
              <a:solidFill>
                <a:schemeClr val="accent4">
                  <a:lumMod val="75000"/>
                </a:schemeClr>
              </a:solidFill>
              <a:latin typeface="Calibri" pitchFamily="34" charset="0"/>
            </a:endParaRPr>
          </a:p>
          <a:p>
            <a:pPr>
              <a:buFont typeface="Wingdings" pitchFamily="2" charset="2"/>
              <a:buChar char="v"/>
            </a:pPr>
            <a:r>
              <a:rPr lang="tr-TR" sz="1800" dirty="0"/>
              <a:t>Çocuk neyin doğru neyin yanlış olduğu konusunda çelişki yaşamaktadır ve dolayısı ile ne zaman nerede ne yapacaklarını bilemezler.</a:t>
            </a:r>
            <a:endParaRPr lang="tr-TR" sz="1800" b="1" u="sng" dirty="0">
              <a:solidFill>
                <a:srgbClr val="FF0000"/>
              </a:solidFill>
              <a:latin typeface="Chaparral Pro Light" pitchFamily="18" charset="-94"/>
            </a:endParaRPr>
          </a:p>
          <a:p>
            <a:pPr>
              <a:buFont typeface="Wingdings" pitchFamily="2" charset="2"/>
              <a:buChar char="v"/>
            </a:pPr>
            <a:r>
              <a:rPr lang="tr-TR" sz="1800" dirty="0"/>
              <a:t>Anne babalar kimi zaman bir davranışı olumlu karşılarken, kimi zaman cezalandırabilirler. </a:t>
            </a:r>
          </a:p>
          <a:p>
            <a:pPr>
              <a:buFont typeface="Wingdings" pitchFamily="2" charset="2"/>
              <a:buChar char="v"/>
            </a:pPr>
            <a:r>
              <a:rPr lang="tr-TR" sz="1800" dirty="0"/>
              <a:t>Bu tarz ailelerde genellikle anne babanın o anki psikolojik durumu ile ilintili olarak çocuğa karşı sergilenen tutum değişkenlik gösterir. </a:t>
            </a:r>
          </a:p>
          <a:p>
            <a:pPr>
              <a:buFont typeface="Wingdings" pitchFamily="2" charset="2"/>
              <a:buChar char="v"/>
            </a:pPr>
            <a:r>
              <a:rPr lang="tr-TR" sz="1800" dirty="0"/>
              <a:t>Çocuk davranışını onaylayan ebeveyne yakın hissederken diğerine karşı öfke duyabilir</a:t>
            </a:r>
          </a:p>
          <a:p>
            <a:pPr>
              <a:buFont typeface="Wingdings" pitchFamily="2" charset="2"/>
              <a:buChar char="v"/>
            </a:pPr>
            <a:r>
              <a:rPr lang="tr-TR" sz="1800" dirty="0"/>
              <a:t>Farklı zamanlarda gösterilen tutarsız tutumun yanı sıra, anne ve babanın birbirlerinden farklı tutum içerisinde olmaları da tutarsız anne baba tutumları içerisine girer</a:t>
            </a:r>
            <a:r>
              <a:rPr lang="tr-TR" sz="1800" dirty="0" smtClean="0"/>
              <a:t>.</a:t>
            </a:r>
          </a:p>
          <a:p>
            <a:pPr marL="0" indent="0">
              <a:buNone/>
            </a:pPr>
            <a:r>
              <a:rPr lang="tr-TR" sz="1800" b="1" dirty="0"/>
              <a:t> </a:t>
            </a:r>
            <a:r>
              <a:rPr lang="tr-TR" sz="1800" b="1" dirty="0" smtClean="0"/>
              <a:t>    </a:t>
            </a:r>
          </a:p>
          <a:p>
            <a:pPr marL="0" indent="0">
              <a:buNone/>
            </a:pPr>
            <a:r>
              <a:rPr lang="tr-TR" sz="1800" b="1" dirty="0" smtClean="0"/>
              <a:t>      </a:t>
            </a:r>
            <a:r>
              <a:rPr lang="tr-TR" sz="1800" b="1" dirty="0"/>
              <a:t>Bu tutumla yetişen çocuklar</a:t>
            </a:r>
            <a:r>
              <a:rPr lang="tr-TR" sz="1800" b="1" dirty="0" smtClean="0"/>
              <a:t>:</a:t>
            </a:r>
            <a:endParaRPr lang="tr-TR" sz="1800" dirty="0"/>
          </a:p>
          <a:p>
            <a:pPr>
              <a:buFont typeface="Wingdings" pitchFamily="2" charset="2"/>
              <a:buChar char="v"/>
            </a:pPr>
            <a:r>
              <a:rPr lang="tr-TR" sz="1800" dirty="0"/>
              <a:t>Tutarsız tutum sergilenen çocuklar çevrelerine karşı güvensiz, şüpheci </a:t>
            </a:r>
            <a:r>
              <a:rPr lang="tr-TR" sz="1800" dirty="0" smtClean="0"/>
              <a:t>ve </a:t>
            </a:r>
            <a:r>
              <a:rPr lang="tr-TR" sz="1800" dirty="0"/>
              <a:t>kararsız bir kişilik yapısı geliştirebilirler</a:t>
            </a:r>
            <a:r>
              <a:rPr lang="tr-TR" sz="1800" dirty="0" smtClean="0"/>
              <a:t>.</a:t>
            </a:r>
          </a:p>
          <a:p>
            <a:pPr>
              <a:buFont typeface="Wingdings" pitchFamily="2" charset="2"/>
              <a:buChar char="v"/>
            </a:pPr>
            <a:endParaRPr lang="tr-TR" sz="1800" dirty="0"/>
          </a:p>
          <a:p>
            <a:pPr>
              <a:buFont typeface="Wingdings" pitchFamily="2" charset="2"/>
              <a:buChar char="v"/>
            </a:pPr>
            <a:endParaRPr lang="tr-TR" sz="1800" dirty="0" smtClean="0"/>
          </a:p>
          <a:p>
            <a:pPr>
              <a:buFont typeface="Wingdings" pitchFamily="2" charset="2"/>
              <a:buChar char="v"/>
            </a:pPr>
            <a:endParaRPr lang="tr-TR" sz="1800" dirty="0" smtClean="0"/>
          </a:p>
          <a:p>
            <a:pPr>
              <a:buFont typeface="Wingdings" pitchFamily="2" charset="2"/>
              <a:buChar char="v"/>
            </a:pPr>
            <a:endParaRPr lang="tr-TR" sz="1800" dirty="0"/>
          </a:p>
          <a:p>
            <a:pPr>
              <a:buFont typeface="Wingdings" pitchFamily="2" charset="2"/>
              <a:buChar char="v"/>
            </a:pPr>
            <a:endParaRPr lang="tr-TR" sz="1800" dirty="0" smtClean="0"/>
          </a:p>
          <a:p>
            <a:pPr marL="0" indent="0">
              <a:buNone/>
            </a:pPr>
            <a:endParaRPr lang="tr-TR" sz="1800" dirty="0"/>
          </a:p>
          <a:p>
            <a:pPr>
              <a:buFont typeface="Wingdings" pitchFamily="2" charset="2"/>
              <a:buChar char="v"/>
            </a:pPr>
            <a:endParaRPr lang="tr-TR" sz="1800" dirty="0"/>
          </a:p>
        </p:txBody>
      </p:sp>
    </p:spTree>
    <p:extLst>
      <p:ext uri="{BB962C8B-B14F-4D97-AF65-F5344CB8AC3E}">
        <p14:creationId xmlns:p14="http://schemas.microsoft.com/office/powerpoint/2010/main" val="1411514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188640" y="395536"/>
            <a:ext cx="6480720" cy="8568951"/>
          </a:xfrm>
          <a:noFill/>
          <a:ln w="76200">
            <a:solidFill>
              <a:schemeClr val="accent6">
                <a:lumMod val="60000"/>
                <a:lumOff val="40000"/>
              </a:schemeClr>
            </a:solidFill>
          </a:ln>
        </p:spPr>
        <p:txBody>
          <a:bodyPr>
            <a:normAutofit/>
          </a:bodyPr>
          <a:lstStyle/>
          <a:p>
            <a:pPr marL="0" indent="0">
              <a:buNone/>
            </a:pPr>
            <a:r>
              <a:rPr lang="tr-TR" sz="2800" b="1" dirty="0" smtClean="0"/>
              <a:t>        Olumlu </a:t>
            </a:r>
            <a:r>
              <a:rPr lang="tr-TR" sz="2800" b="1" dirty="0"/>
              <a:t>ve S</a:t>
            </a:r>
            <a:r>
              <a:rPr lang="tr-TR" sz="2800" b="1" dirty="0" smtClean="0"/>
              <a:t>ağlıklı </a:t>
            </a:r>
            <a:r>
              <a:rPr lang="tr-TR" sz="2800" b="1" dirty="0"/>
              <a:t>A</a:t>
            </a:r>
            <a:r>
              <a:rPr lang="tr-TR" sz="2800" b="1" dirty="0" smtClean="0"/>
              <a:t>ile </a:t>
            </a:r>
            <a:r>
              <a:rPr lang="tr-TR" sz="2800" b="1" dirty="0"/>
              <a:t>T</a:t>
            </a:r>
            <a:r>
              <a:rPr lang="tr-TR" sz="2800" b="1" dirty="0" smtClean="0"/>
              <a:t>utumu</a:t>
            </a:r>
            <a:endParaRPr lang="tr-TR" sz="28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41" y="4784758"/>
            <a:ext cx="6075780" cy="4043156"/>
          </a:xfrm>
          <a:prstGeom prst="rect">
            <a:avLst/>
          </a:prstGeom>
        </p:spPr>
      </p:pic>
      <p:sp>
        <p:nvSpPr>
          <p:cNvPr id="3" name="Dikdörtgen 2"/>
          <p:cNvSpPr/>
          <p:nvPr/>
        </p:nvSpPr>
        <p:spPr>
          <a:xfrm>
            <a:off x="233540" y="827584"/>
            <a:ext cx="6336704" cy="7805342"/>
          </a:xfrm>
          <a:prstGeom prst="rect">
            <a:avLst/>
          </a:prstGeom>
        </p:spPr>
        <p:txBody>
          <a:bodyPr wrap="square">
            <a:spAutoFit/>
          </a:bodyPr>
          <a:lstStyle/>
          <a:p>
            <a:endParaRPr lang="tr-TR" b="1" u="sng" dirty="0">
              <a:solidFill>
                <a:srgbClr val="FF0000"/>
              </a:solidFill>
              <a:latin typeface="Chaparral Pro Light" pitchFamily="18" charset="-94"/>
            </a:endParaRPr>
          </a:p>
          <a:p>
            <a:pPr>
              <a:lnSpc>
                <a:spcPct val="150000"/>
              </a:lnSpc>
            </a:pPr>
            <a:r>
              <a:rPr lang="tr-TR" dirty="0" smtClean="0"/>
              <a:t>*</a:t>
            </a:r>
            <a:r>
              <a:rPr lang="tr-TR" dirty="0"/>
              <a:t>Anne baba tutumlarının arasında istenilen aile tutumu olumlu ve sağlıklı aile tutumudur. Çocukların kişilik gelişimlerine, olumlu bir benlik oluşturmalarında, bağlılıklarını devam ettirerek bağımsızlıklarını kazanmalarına yardımcı olan, sevgi ve disiplinin bir arada olduğu bir aile tutumudur</a:t>
            </a:r>
            <a:r>
              <a:rPr lang="tr-TR" dirty="0" smtClean="0"/>
              <a:t>.</a:t>
            </a:r>
          </a:p>
          <a:p>
            <a:pPr>
              <a:lnSpc>
                <a:spcPct val="150000"/>
              </a:lnSpc>
            </a:pPr>
            <a:endParaRPr lang="tr-TR" b="1" dirty="0"/>
          </a:p>
          <a:p>
            <a:pPr marL="285750" indent="-285750">
              <a:lnSpc>
                <a:spcPct val="150000"/>
              </a:lnSpc>
              <a:buFont typeface="Wingdings" pitchFamily="2" charset="2"/>
              <a:buChar char="Ø"/>
            </a:pPr>
            <a:r>
              <a:rPr lang="tr-TR" dirty="0"/>
              <a:t>Çocuklara karşı hoşgörü ve destekleme vardır. </a:t>
            </a:r>
          </a:p>
          <a:p>
            <a:pPr marL="285750" indent="-285750">
              <a:lnSpc>
                <a:spcPct val="150000"/>
              </a:lnSpc>
              <a:buFont typeface="Wingdings" pitchFamily="2" charset="2"/>
              <a:buChar char="Ø"/>
            </a:pPr>
            <a:r>
              <a:rPr lang="tr-TR" dirty="0"/>
              <a:t> Anne baba çocuğunu olduğu gibi kabul edip destekler. </a:t>
            </a:r>
          </a:p>
          <a:p>
            <a:pPr marL="285750" indent="-285750">
              <a:lnSpc>
                <a:spcPct val="150000"/>
              </a:lnSpc>
              <a:buFont typeface="Wingdings" pitchFamily="2" charset="2"/>
              <a:buChar char="Ø"/>
            </a:pPr>
            <a:r>
              <a:rPr lang="tr-TR" dirty="0"/>
              <a:t>Çocuklarına karşı sevgi doludurlar. </a:t>
            </a:r>
          </a:p>
          <a:p>
            <a:pPr marL="285750" indent="-285750">
              <a:lnSpc>
                <a:spcPct val="150000"/>
              </a:lnSpc>
              <a:buFont typeface="Wingdings" pitchFamily="2" charset="2"/>
              <a:buChar char="Ø"/>
            </a:pPr>
            <a:r>
              <a:rPr lang="tr-TR" dirty="0"/>
              <a:t>Çocuğun ilgilerini, yeteneklerini göz önünde tutarak, yeteneklerini gerçekleştirebileceği ortamlar hazırlarlar. </a:t>
            </a:r>
          </a:p>
          <a:p>
            <a:pPr marL="285750" indent="-285750">
              <a:lnSpc>
                <a:spcPct val="150000"/>
              </a:lnSpc>
              <a:buFont typeface="Wingdings" pitchFamily="2" charset="2"/>
              <a:buChar char="Ø"/>
            </a:pPr>
            <a:r>
              <a:rPr lang="tr-TR" dirty="0"/>
              <a:t> Anne baba birbirlerine ve çocuğa olan duygularında açık davranır. Aile içinde güven ve şeffaflık vardır. </a:t>
            </a:r>
          </a:p>
          <a:p>
            <a:pPr marL="285750" indent="-285750">
              <a:lnSpc>
                <a:spcPct val="150000"/>
              </a:lnSpc>
              <a:buFont typeface="Wingdings" pitchFamily="2" charset="2"/>
              <a:buChar char="Ø"/>
            </a:pPr>
            <a:r>
              <a:rPr lang="tr-TR" dirty="0"/>
              <a:t>Problemlerle nasıl baş edebileceğini birlikte araştıran, huzurlu bir aile ortamı vardır. </a:t>
            </a:r>
          </a:p>
          <a:p>
            <a:pPr marL="285750" indent="-285750">
              <a:lnSpc>
                <a:spcPct val="150000"/>
              </a:lnSpc>
              <a:buFont typeface="Wingdings" pitchFamily="2" charset="2"/>
              <a:buChar char="Ø"/>
            </a:pPr>
            <a:r>
              <a:rPr lang="tr-TR" dirty="0"/>
              <a:t>Anne babalar çocuklarına karşı hoşgörülüdürler, onları desteklerler, çocuklarıyla ilgili kararlar alırken seçenekler sunarlar. </a:t>
            </a:r>
          </a:p>
        </p:txBody>
      </p:sp>
    </p:spTree>
    <p:extLst>
      <p:ext uri="{BB962C8B-B14F-4D97-AF65-F5344CB8AC3E}">
        <p14:creationId xmlns:p14="http://schemas.microsoft.com/office/powerpoint/2010/main" val="4139410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76672" y="4238532"/>
            <a:ext cx="4320480" cy="707886"/>
          </a:xfrm>
          <a:prstGeom prst="rect">
            <a:avLst/>
          </a:prstGeom>
          <a:noFill/>
        </p:spPr>
        <p:txBody>
          <a:bodyPr wrap="square" rtlCol="0">
            <a:spAutoFit/>
          </a:bodyPr>
          <a:lstStyle/>
          <a:p>
            <a:r>
              <a:rPr lang="tr-TR" sz="4000" b="1" dirty="0" smtClean="0">
                <a:solidFill>
                  <a:schemeClr val="bg1"/>
                </a:solidFill>
              </a:rPr>
              <a:t>BU İŞ BÖYLEDİR!</a:t>
            </a:r>
            <a:endParaRPr lang="tr-TR" sz="4000" b="1" dirty="0">
              <a:solidFill>
                <a:schemeClr val="bg1"/>
              </a:solidFill>
            </a:endParaRPr>
          </a:p>
        </p:txBody>
      </p:sp>
      <p:sp>
        <p:nvSpPr>
          <p:cNvPr id="3" name="Dikdörtgen 2"/>
          <p:cNvSpPr/>
          <p:nvPr/>
        </p:nvSpPr>
        <p:spPr>
          <a:xfrm>
            <a:off x="15084" y="7380312"/>
            <a:ext cx="6879290" cy="1323439"/>
          </a:xfrm>
          <a:prstGeom prst="rect">
            <a:avLst/>
          </a:prstGeom>
          <a:solidFill>
            <a:schemeClr val="accent6">
              <a:lumMod val="75000"/>
            </a:schemeClr>
          </a:solidFill>
          <a:scene3d>
            <a:camera prst="orthographicFront"/>
            <a:lightRig rig="threePt" dir="t"/>
          </a:scene3d>
          <a:sp3d>
            <a:bevelT/>
          </a:sp3d>
        </p:spPr>
        <p:txBody>
          <a:bodyPr wrap="square">
            <a:spAutoFit/>
          </a:bodyPr>
          <a:lstStyle/>
          <a:p>
            <a:r>
              <a:rPr lang="tr-TR" sz="2000" dirty="0" smtClean="0"/>
              <a:t>     *</a:t>
            </a:r>
            <a:r>
              <a:rPr lang="tr-TR" sz="2000" b="1" dirty="0" smtClean="0"/>
              <a:t>Böyle </a:t>
            </a:r>
            <a:r>
              <a:rPr lang="tr-TR" sz="2000" b="1" dirty="0"/>
              <a:t>bir ailede evde ve toplumdaki kuralların sınırları bellidir. Çocuk neyi nerede yapacağını veya yapmayacağını bilir. Evde uygulanacak kuralları çocuklarıyla birlikte belirlerler ve bu kurallara herkes uyar.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3400" y="1225550"/>
            <a:ext cx="3491867" cy="3012982"/>
          </a:xfrm>
          <a:prstGeom prst="rect">
            <a:avLst/>
          </a:prstGeom>
        </p:spPr>
      </p:pic>
      <p:sp>
        <p:nvSpPr>
          <p:cNvPr id="4" name="Dikdörtgen 3"/>
          <p:cNvSpPr/>
          <p:nvPr/>
        </p:nvSpPr>
        <p:spPr>
          <a:xfrm>
            <a:off x="-12577" y="2719163"/>
            <a:ext cx="5199333" cy="4247317"/>
          </a:xfrm>
          <a:prstGeom prst="rect">
            <a:avLst/>
          </a:prstGeom>
        </p:spPr>
        <p:txBody>
          <a:bodyPr wrap="square">
            <a:spAutoFit/>
          </a:bodyPr>
          <a:lstStyle/>
          <a:p>
            <a:pPr>
              <a:lnSpc>
                <a:spcPct val="150000"/>
              </a:lnSpc>
            </a:pPr>
            <a:endParaRPr lang="tr-TR" dirty="0"/>
          </a:p>
          <a:p>
            <a:pPr>
              <a:lnSpc>
                <a:spcPct val="150000"/>
              </a:lnSpc>
            </a:pPr>
            <a:r>
              <a:rPr lang="tr-TR" b="1" dirty="0"/>
              <a:t>Bu tutumla yetişen çocuklar</a:t>
            </a:r>
            <a:r>
              <a:rPr lang="tr-TR" b="1" dirty="0" smtClean="0"/>
              <a:t>:</a:t>
            </a:r>
            <a:endParaRPr lang="tr-TR" sz="1600" dirty="0" smtClean="0"/>
          </a:p>
          <a:p>
            <a:pPr>
              <a:lnSpc>
                <a:spcPct val="150000"/>
              </a:lnSpc>
            </a:pPr>
            <a:endParaRPr lang="tr-TR" dirty="0"/>
          </a:p>
          <a:p>
            <a:pPr marL="285750" indent="-285750">
              <a:lnSpc>
                <a:spcPct val="150000"/>
              </a:lnSpc>
              <a:buFont typeface="Wingdings" pitchFamily="2" charset="2"/>
              <a:buChar char="Ø"/>
            </a:pPr>
            <a:r>
              <a:rPr lang="tr-TR" dirty="0" smtClean="0"/>
              <a:t>Sosyalleşmiş</a:t>
            </a:r>
            <a:r>
              <a:rPr lang="tr-TR" dirty="0"/>
              <a:t>, işbirliğine giren çocuklardır </a:t>
            </a:r>
          </a:p>
          <a:p>
            <a:pPr marL="285750" indent="-285750">
              <a:lnSpc>
                <a:spcPct val="150000"/>
              </a:lnSpc>
              <a:buFont typeface="Wingdings" pitchFamily="2" charset="2"/>
              <a:buChar char="Ø"/>
            </a:pPr>
            <a:r>
              <a:rPr lang="tr-TR" dirty="0" smtClean="0"/>
              <a:t>Arkadaş </a:t>
            </a:r>
            <a:r>
              <a:rPr lang="tr-TR" dirty="0"/>
              <a:t>canlısı ve duygusaldırlar </a:t>
            </a:r>
          </a:p>
          <a:p>
            <a:pPr marL="285750" indent="-285750">
              <a:lnSpc>
                <a:spcPct val="150000"/>
              </a:lnSpc>
              <a:buFont typeface="Wingdings" pitchFamily="2" charset="2"/>
              <a:buChar char="Ø"/>
            </a:pPr>
            <a:r>
              <a:rPr lang="tr-TR" dirty="0" smtClean="0"/>
              <a:t>Sosyal </a:t>
            </a:r>
            <a:r>
              <a:rPr lang="tr-TR" dirty="0"/>
              <a:t>açıdan dengeli ve mutlu bireylerdir </a:t>
            </a:r>
            <a:endParaRPr lang="tr-TR" dirty="0" smtClean="0"/>
          </a:p>
          <a:p>
            <a:pPr marL="285750" indent="-285750">
              <a:lnSpc>
                <a:spcPct val="150000"/>
              </a:lnSpc>
              <a:buFont typeface="Wingdings" pitchFamily="2" charset="2"/>
              <a:buChar char="Ø"/>
            </a:pPr>
            <a:r>
              <a:rPr lang="tr-TR" dirty="0" smtClean="0"/>
              <a:t>Özgüvenleri </a:t>
            </a:r>
            <a:r>
              <a:rPr lang="tr-TR" dirty="0"/>
              <a:t>yüksektir, </a:t>
            </a:r>
            <a:r>
              <a:rPr lang="tr-TR" dirty="0" smtClean="0"/>
              <a:t>sorumluluk sahibidirler </a:t>
            </a:r>
            <a:endParaRPr lang="tr-TR" dirty="0"/>
          </a:p>
          <a:p>
            <a:pPr marL="285750" indent="-285750">
              <a:lnSpc>
                <a:spcPct val="150000"/>
              </a:lnSpc>
              <a:buFont typeface="Wingdings" pitchFamily="2" charset="2"/>
              <a:buChar char="Ø"/>
            </a:pPr>
            <a:r>
              <a:rPr lang="tr-TR" dirty="0" smtClean="0"/>
              <a:t>Kendine </a:t>
            </a:r>
            <a:r>
              <a:rPr lang="tr-TR" dirty="0"/>
              <a:t>ve başkalarına güvenir </a:t>
            </a:r>
          </a:p>
          <a:p>
            <a:pPr marL="285750" indent="-285750">
              <a:lnSpc>
                <a:spcPct val="150000"/>
              </a:lnSpc>
              <a:buFont typeface="Wingdings" pitchFamily="2" charset="2"/>
              <a:buChar char="Ø"/>
            </a:pPr>
            <a:r>
              <a:rPr lang="tr-TR" dirty="0" smtClean="0"/>
              <a:t>Yaratıcı </a:t>
            </a:r>
            <a:r>
              <a:rPr lang="tr-TR" dirty="0"/>
              <a:t>ve bağımsızdır </a:t>
            </a:r>
          </a:p>
          <a:p>
            <a:pPr marL="285750" indent="-285750">
              <a:lnSpc>
                <a:spcPct val="150000"/>
              </a:lnSpc>
              <a:buFont typeface="Wingdings" pitchFamily="2" charset="2"/>
              <a:buChar char="Ø"/>
            </a:pPr>
            <a:r>
              <a:rPr lang="es-ES" dirty="0" smtClean="0"/>
              <a:t>Kurallara </a:t>
            </a:r>
            <a:r>
              <a:rPr lang="es-ES" dirty="0"/>
              <a:t>ve otoriteye saygı duyar </a:t>
            </a:r>
          </a:p>
        </p:txBody>
      </p:sp>
      <p:sp>
        <p:nvSpPr>
          <p:cNvPr id="6" name="Dikdörtgen 5"/>
          <p:cNvSpPr/>
          <p:nvPr/>
        </p:nvSpPr>
        <p:spPr>
          <a:xfrm>
            <a:off x="21215" y="24388"/>
            <a:ext cx="6093296" cy="2585323"/>
          </a:xfrm>
          <a:prstGeom prst="rect">
            <a:avLst/>
          </a:prstGeom>
        </p:spPr>
        <p:txBody>
          <a:bodyPr wrap="square">
            <a:spAutoFit/>
          </a:bodyPr>
          <a:lstStyle/>
          <a:p>
            <a:pPr marL="285750" indent="-285750">
              <a:lnSpc>
                <a:spcPct val="150000"/>
              </a:lnSpc>
              <a:buFont typeface="Wingdings" pitchFamily="2" charset="2"/>
              <a:buChar char="Ø"/>
            </a:pPr>
            <a:r>
              <a:rPr lang="tr-TR" dirty="0"/>
              <a:t>Aile ortamı çocuğa kendini anlatma özgürlüğü veriyorsa çocuk sağlıklı biçimde gelişir aileyi ilgilendiren kararlar alınırken çocuğun fikri sorulur. </a:t>
            </a:r>
          </a:p>
          <a:p>
            <a:pPr marL="285750" indent="-285750">
              <a:lnSpc>
                <a:spcPct val="150000"/>
              </a:lnSpc>
              <a:buFont typeface="Wingdings" pitchFamily="2" charset="2"/>
              <a:buChar char="Ø"/>
            </a:pPr>
            <a:r>
              <a:rPr lang="tr-TR" dirty="0"/>
              <a:t>Çocuğun fikirleri ne kadar mantıksız ve </a:t>
            </a:r>
            <a:endParaRPr lang="tr-TR" dirty="0" smtClean="0"/>
          </a:p>
          <a:p>
            <a:pPr>
              <a:lnSpc>
                <a:spcPct val="150000"/>
              </a:lnSpc>
            </a:pPr>
            <a:r>
              <a:rPr lang="tr-TR" dirty="0" smtClean="0"/>
              <a:t>basit </a:t>
            </a:r>
            <a:r>
              <a:rPr lang="tr-TR" dirty="0"/>
              <a:t>olursa olsun mutlaka saygıyla dinlenir, </a:t>
            </a:r>
            <a:endParaRPr lang="tr-TR" dirty="0" smtClean="0"/>
          </a:p>
          <a:p>
            <a:pPr>
              <a:lnSpc>
                <a:spcPct val="150000"/>
              </a:lnSpc>
            </a:pPr>
            <a:r>
              <a:rPr lang="tr-TR" dirty="0" smtClean="0"/>
              <a:t>çocuk </a:t>
            </a:r>
            <a:r>
              <a:rPr lang="tr-TR" dirty="0"/>
              <a:t>susmaya değil konuşmaya teşvik edilir. </a:t>
            </a:r>
          </a:p>
        </p:txBody>
      </p:sp>
    </p:spTree>
    <p:extLst>
      <p:ext uri="{BB962C8B-B14F-4D97-AF65-F5344CB8AC3E}">
        <p14:creationId xmlns:p14="http://schemas.microsoft.com/office/powerpoint/2010/main" val="1360994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8640" y="227128"/>
            <a:ext cx="6172200" cy="1944215"/>
          </a:xfrm>
        </p:spPr>
        <p:txBody>
          <a:bodyPr>
            <a:noAutofit/>
          </a:bodyPr>
          <a:lstStyle/>
          <a:p>
            <a:pPr marL="0" indent="0" algn="ctr">
              <a:buNone/>
            </a:pPr>
            <a:r>
              <a:rPr lang="tr-TR" sz="3600" b="1" u="sng" dirty="0" smtClean="0">
                <a:solidFill>
                  <a:srgbClr val="FF0000"/>
                </a:solidFill>
                <a:latin typeface="Chaparral Pro Light" pitchFamily="18" charset="-94"/>
              </a:rPr>
              <a:t>ÇOCUKTA DİSİPLİN </a:t>
            </a:r>
          </a:p>
          <a:p>
            <a:pPr marL="0" indent="0" algn="ctr">
              <a:buNone/>
            </a:pPr>
            <a:r>
              <a:rPr lang="tr-TR" sz="3600" b="1" u="sng" dirty="0" smtClean="0">
                <a:solidFill>
                  <a:srgbClr val="FF0000"/>
                </a:solidFill>
                <a:latin typeface="Chaparral Pro Light" pitchFamily="18" charset="-94"/>
              </a:rPr>
              <a:t>ve </a:t>
            </a:r>
          </a:p>
          <a:p>
            <a:pPr marL="0" indent="0" algn="ctr">
              <a:buNone/>
            </a:pPr>
            <a:r>
              <a:rPr lang="tr-TR" sz="3600" b="1" u="sng" dirty="0" smtClean="0">
                <a:solidFill>
                  <a:srgbClr val="FF0000"/>
                </a:solidFill>
                <a:latin typeface="Chaparral Pro Light" pitchFamily="18" charset="-94"/>
              </a:rPr>
              <a:t>SINIRLAR</a:t>
            </a:r>
            <a:endParaRPr lang="tr-TR" sz="3600" b="1" u="sng" dirty="0">
              <a:solidFill>
                <a:srgbClr val="FF0000"/>
              </a:solidFill>
              <a:latin typeface="Chaparral Pro Light" pitchFamily="18" charset="-94"/>
            </a:endParaRPr>
          </a:p>
        </p:txBody>
      </p:sp>
      <p:sp>
        <p:nvSpPr>
          <p:cNvPr id="2" name="Dikdörtgen 1"/>
          <p:cNvSpPr/>
          <p:nvPr/>
        </p:nvSpPr>
        <p:spPr>
          <a:xfrm>
            <a:off x="0" y="2171343"/>
            <a:ext cx="6858000" cy="4555093"/>
          </a:xfrm>
          <a:prstGeom prst="rect">
            <a:avLst/>
          </a:prstGeom>
        </p:spPr>
        <p:txBody>
          <a:bodyPr wrap="square">
            <a:spAutoFit/>
          </a:bodyPr>
          <a:lstStyle/>
          <a:p>
            <a:pPr>
              <a:lnSpc>
                <a:spcPct val="150000"/>
              </a:lnSpc>
            </a:pPr>
            <a:endParaRPr lang="tr-TR" sz="2000" dirty="0" smtClean="0"/>
          </a:p>
          <a:p>
            <a:pPr>
              <a:lnSpc>
                <a:spcPct val="150000"/>
              </a:lnSpc>
            </a:pPr>
            <a:r>
              <a:rPr lang="tr-TR" sz="2000" dirty="0" smtClean="0"/>
              <a:t>  *Disiplin </a:t>
            </a:r>
            <a:r>
              <a:rPr lang="tr-TR" sz="2000" dirty="0"/>
              <a:t>daha çok terbiye vermek için yaptıkları bir baskı olarak görür ve çoğunlukla “cezalandırma” ile eşanlamlı değerlendirilir. Fakat disiplin uygun verildiği takdirde davranışı yönlendirmeyi amaçlayan bir eğitimdir.</a:t>
            </a:r>
          </a:p>
          <a:p>
            <a:pPr>
              <a:lnSpc>
                <a:spcPct val="150000"/>
              </a:lnSpc>
            </a:pPr>
            <a:endParaRPr lang="tr-TR" sz="2000" dirty="0" smtClean="0"/>
          </a:p>
          <a:p>
            <a:pPr>
              <a:lnSpc>
                <a:spcPct val="150000"/>
              </a:lnSpc>
            </a:pPr>
            <a:r>
              <a:rPr lang="tr-TR" sz="2000" dirty="0" smtClean="0"/>
              <a:t>   *Disiplin </a:t>
            </a:r>
            <a:r>
              <a:rPr lang="tr-TR" sz="2000" dirty="0"/>
              <a:t>yalnızca, çocuğunuza yaramazlık yaptığı zaman uyguladığınız kurallar </a:t>
            </a:r>
            <a:r>
              <a:rPr lang="tr-TR" sz="2000" dirty="0" smtClean="0"/>
              <a:t>değil, aksine olumsuz bir davranış sergilemeden önce koyacağınız kurallar dizisidir.</a:t>
            </a:r>
            <a:endParaRPr lang="tr-TR" sz="2000" dirty="0"/>
          </a:p>
          <a:p>
            <a:endParaRPr lang="tr-TR" sz="2000" dirty="0" smtClean="0"/>
          </a:p>
        </p:txBody>
      </p:sp>
    </p:spTree>
    <p:extLst>
      <p:ext uri="{BB962C8B-B14F-4D97-AF65-F5344CB8AC3E}">
        <p14:creationId xmlns:p14="http://schemas.microsoft.com/office/powerpoint/2010/main" val="1147186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037" y="2339752"/>
            <a:ext cx="6849435" cy="3831818"/>
          </a:xfrm>
          <a:prstGeom prst="rect">
            <a:avLst/>
          </a:prstGeom>
          <a:noFill/>
        </p:spPr>
        <p:txBody>
          <a:bodyPr wrap="square" rtlCol="0">
            <a:spAutoFit/>
          </a:bodyPr>
          <a:lstStyle/>
          <a:p>
            <a:pPr>
              <a:lnSpc>
                <a:spcPct val="150000"/>
              </a:lnSpc>
            </a:pPr>
            <a:r>
              <a:rPr lang="tr-TR" dirty="0" smtClean="0"/>
              <a:t>       Disipline etmek ceza vermek demek değildir. Çocuk olumsuz bir davranış gösterdiğinde ceza yerine  geri bildirim verilmelidir. Çocuğa o davranışın sadece yanlış olduğunu söylemek yerine neden yanlış olduğu üzerine konuşulmalıdır. </a:t>
            </a:r>
          </a:p>
          <a:p>
            <a:pPr>
              <a:lnSpc>
                <a:spcPct val="150000"/>
              </a:lnSpc>
            </a:pPr>
            <a:r>
              <a:rPr lang="tr-TR" dirty="0"/>
              <a:t>	</a:t>
            </a:r>
            <a:r>
              <a:rPr lang="tr-TR" dirty="0" smtClean="0"/>
              <a:t>Disiplinin bir şartı da aile içinde  kurallarımızın olması gerekiyor. Bu kurallar aile içindeki bireylerin sınırlarını bilmesini sağlar. Bu sınırlar sayesinde herkes kendi görevini bilir ve rol karmaşanının önüne </a:t>
            </a:r>
            <a:r>
              <a:rPr lang="tr-TR" dirty="0" err="1" smtClean="0"/>
              <a:t>geçilir.Koyduğumuz</a:t>
            </a:r>
            <a:r>
              <a:rPr lang="tr-TR" dirty="0" smtClean="0"/>
              <a:t> kurallar da uygulanabilir ve yaş gruplarına uygun olması gerekiyor.</a:t>
            </a:r>
            <a:endParaRPr lang="tr-TR" sz="2400" b="1" dirty="0"/>
          </a:p>
        </p:txBody>
      </p:sp>
    </p:spTree>
    <p:extLst>
      <p:ext uri="{BB962C8B-B14F-4D97-AF65-F5344CB8AC3E}">
        <p14:creationId xmlns:p14="http://schemas.microsoft.com/office/powerpoint/2010/main" val="1866788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051720"/>
            <a:ext cx="6858000" cy="4824536"/>
          </a:xfrm>
        </p:spPr>
        <p:txBody>
          <a:bodyPr>
            <a:normAutofit/>
          </a:bodyPr>
          <a:lstStyle/>
          <a:p>
            <a:pPr marL="0" indent="0">
              <a:buNone/>
            </a:pPr>
            <a:r>
              <a:rPr lang="tr-TR" b="1" u="sng" dirty="0">
                <a:solidFill>
                  <a:srgbClr val="FFC000"/>
                </a:solidFill>
              </a:rPr>
              <a:t>Bazı disiplin </a:t>
            </a:r>
            <a:r>
              <a:rPr lang="tr-TR" b="1" u="sng" dirty="0" smtClean="0">
                <a:solidFill>
                  <a:srgbClr val="FFC000"/>
                </a:solidFill>
              </a:rPr>
              <a:t>teknikleri:</a:t>
            </a:r>
            <a:endParaRPr lang="tr-TR" b="1" u="sng" dirty="0">
              <a:solidFill>
                <a:srgbClr val="FFC000"/>
              </a:solidFill>
            </a:endParaRPr>
          </a:p>
          <a:p>
            <a:pPr marL="0" indent="0">
              <a:buNone/>
            </a:pPr>
            <a:r>
              <a:rPr lang="tr-TR" sz="2000" dirty="0" smtClean="0"/>
              <a:t>*</a:t>
            </a:r>
            <a:r>
              <a:rPr lang="tr-TR" sz="2000" dirty="0"/>
              <a:t>Çocuklarınıza iyi örnek olun.</a:t>
            </a:r>
          </a:p>
          <a:p>
            <a:pPr marL="0" indent="0">
              <a:buNone/>
            </a:pPr>
            <a:r>
              <a:rPr lang="tr-TR" sz="2000" dirty="0"/>
              <a:t>*Çocuklarınızın iyi davranışlarını ödüllendirin.</a:t>
            </a:r>
          </a:p>
          <a:p>
            <a:pPr marL="0" indent="0">
              <a:buNone/>
            </a:pPr>
            <a:r>
              <a:rPr lang="tr-TR" sz="2000" dirty="0"/>
              <a:t>*Sorunun mühim olup olmadığını, kalıcı olup olmadığını tespit edin.</a:t>
            </a:r>
          </a:p>
          <a:p>
            <a:pPr marL="0" indent="0">
              <a:buNone/>
            </a:pPr>
            <a:r>
              <a:rPr lang="tr-TR" sz="2000" dirty="0"/>
              <a:t>*Çok konuşarak talimatlar yağdırmayın. </a:t>
            </a:r>
          </a:p>
          <a:p>
            <a:pPr marL="0" indent="0">
              <a:buNone/>
            </a:pPr>
            <a:r>
              <a:rPr lang="tr-TR" sz="2000" dirty="0"/>
              <a:t>*Bırakın çocuklarınız hataların neticeleri ile yüz yüze kalsınlar.</a:t>
            </a:r>
          </a:p>
          <a:p>
            <a:pPr marL="0" indent="0">
              <a:buNone/>
            </a:pPr>
            <a:r>
              <a:rPr lang="tr-TR" sz="2000" dirty="0"/>
              <a:t>*Yaptıkları ya da yapmadıklarının (ödev yapmama, okula kitap getirmeme vb.) neticelerine katlansınlar.</a:t>
            </a:r>
          </a:p>
          <a:p>
            <a:pPr marL="0" indent="0">
              <a:buNone/>
            </a:pPr>
            <a:r>
              <a:rPr lang="tr-TR" sz="2000" dirty="0"/>
              <a:t>*Çocuklarınızın yanlış davranışlarının sorumluluklarını almalarını sağlayın.</a:t>
            </a:r>
            <a:endParaRPr lang="tr-TR" dirty="0"/>
          </a:p>
        </p:txBody>
      </p:sp>
    </p:spTree>
    <p:extLst>
      <p:ext uri="{BB962C8B-B14F-4D97-AF65-F5344CB8AC3E}">
        <p14:creationId xmlns:p14="http://schemas.microsoft.com/office/powerpoint/2010/main" val="3944611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024" y="1250210"/>
            <a:ext cx="6453336" cy="4833958"/>
          </a:xfrm>
          <a:prstGeom prst="rect">
            <a:avLst/>
          </a:prstGeom>
          <a:ln>
            <a:noFill/>
          </a:ln>
          <a:effectLst>
            <a:softEdge rad="112500"/>
          </a:effectLst>
        </p:spPr>
      </p:pic>
      <p:sp>
        <p:nvSpPr>
          <p:cNvPr id="7" name="Dikdörtgen 6"/>
          <p:cNvSpPr/>
          <p:nvPr/>
        </p:nvSpPr>
        <p:spPr>
          <a:xfrm>
            <a:off x="216024" y="539552"/>
            <a:ext cx="6453336"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pPr>
            <a:r>
              <a:rPr lang="tr-TR" sz="2400" b="1" dirty="0" smtClean="0"/>
              <a:t>Neler </a:t>
            </a:r>
            <a:r>
              <a:rPr lang="tr-TR" sz="2400" b="1" dirty="0"/>
              <a:t>Yapabilirim?</a:t>
            </a:r>
          </a:p>
        </p:txBody>
      </p:sp>
      <p:sp>
        <p:nvSpPr>
          <p:cNvPr id="8" name="Metin kutusu 7"/>
          <p:cNvSpPr txBox="1"/>
          <p:nvPr/>
        </p:nvSpPr>
        <p:spPr>
          <a:xfrm>
            <a:off x="216024" y="6505074"/>
            <a:ext cx="6367636" cy="2031325"/>
          </a:xfrm>
          <a:prstGeom prst="rect">
            <a:avLst/>
          </a:prstGeom>
          <a:noFill/>
          <a:ln w="19050">
            <a:noFill/>
          </a:ln>
        </p:spPr>
        <p:txBody>
          <a:bodyPr wrap="square" rtlCol="0">
            <a:spAutoFit/>
          </a:bodyPr>
          <a:lstStyle/>
          <a:p>
            <a:r>
              <a:rPr lang="tr-TR" b="1" u="sng" dirty="0" smtClean="0">
                <a:solidFill>
                  <a:srgbClr val="0070C0"/>
                </a:solidFill>
              </a:rPr>
              <a:t>Örnek Olun</a:t>
            </a:r>
            <a:r>
              <a:rPr lang="tr-TR" b="1" dirty="0" smtClean="0">
                <a:solidFill>
                  <a:srgbClr val="0070C0"/>
                </a:solidFill>
              </a:rPr>
              <a:t>: </a:t>
            </a:r>
            <a:r>
              <a:rPr lang="tr-TR" dirty="0" smtClean="0"/>
              <a:t>Çocuklar  nasıl ki olumlu davranışlarını aileden öğreniyorlarsa olumsuz davranışları da aileden ve aileden kaynaklı yerlerden öğrenir. Komşunun çocuğunu dövdü diye bizim de çocuğumuzu dövmemiz biraz düşündürücü olsa gerek. Çocuğumuzdan yapmasını istediğimiz davranışı önce kendimizin uygulamaya başlaması gerekmektedir. </a:t>
            </a:r>
            <a:r>
              <a:rPr lang="tr-TR" b="1" i="1" dirty="0" smtClean="0"/>
              <a:t>Örnek bir çocuk yetiştirmek örnek bir anne baba olmaktan geçer.</a:t>
            </a:r>
          </a:p>
        </p:txBody>
      </p:sp>
    </p:spTree>
    <p:extLst>
      <p:ext uri="{BB962C8B-B14F-4D97-AF65-F5344CB8AC3E}">
        <p14:creationId xmlns:p14="http://schemas.microsoft.com/office/powerpoint/2010/main" val="3356431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60648" y="395536"/>
            <a:ext cx="6408712" cy="1754326"/>
          </a:xfrm>
          <a:prstGeom prst="rect">
            <a:avLst/>
          </a:prstGeom>
          <a:noFill/>
          <a:ln w="19050">
            <a:noFill/>
          </a:ln>
        </p:spPr>
        <p:txBody>
          <a:bodyPr wrap="square" rtlCol="0">
            <a:spAutoFit/>
          </a:bodyPr>
          <a:lstStyle/>
          <a:p>
            <a:r>
              <a:rPr lang="tr-TR" b="1" u="sng" dirty="0" smtClean="0">
                <a:solidFill>
                  <a:srgbClr val="0070C0"/>
                </a:solidFill>
              </a:rPr>
              <a:t>Tutarlı Olun: </a:t>
            </a:r>
            <a:r>
              <a:rPr lang="tr-TR" dirty="0" smtClean="0"/>
              <a:t>Disiplin sağlamada en önemli unsurlarından biri de anne babanın tutarlı davranmasıdır. Kızılması gereken bir durumda çocuklarınıza beraber kızmalı, sevilmesi gereken bir durumda da onları beraber sevmelisiniz. Çocukların eğitimi hakkında farklı düşüncelere sahip de olsanız da bunun tartışmasını çocuklarının yanında yapmamalısınız.</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6" y="2633419"/>
            <a:ext cx="6813300" cy="5610953"/>
          </a:xfrm>
          <a:prstGeom prst="rect">
            <a:avLst/>
          </a:prstGeom>
        </p:spPr>
      </p:pic>
    </p:spTree>
    <p:extLst>
      <p:ext uri="{BB962C8B-B14F-4D97-AF65-F5344CB8AC3E}">
        <p14:creationId xmlns:p14="http://schemas.microsoft.com/office/powerpoint/2010/main" val="1365934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721" y="4283968"/>
            <a:ext cx="6824410" cy="1477328"/>
          </a:xfrm>
          <a:prstGeom prst="rect">
            <a:avLst/>
          </a:prstGeom>
          <a:noFill/>
          <a:ln w="19050">
            <a:noFill/>
          </a:ln>
        </p:spPr>
        <p:txBody>
          <a:bodyPr wrap="square" rtlCol="0">
            <a:spAutoFit/>
          </a:bodyPr>
          <a:lstStyle/>
          <a:p>
            <a:r>
              <a:rPr lang="tr-TR" b="1" u="sng" dirty="0" smtClean="0">
                <a:solidFill>
                  <a:srgbClr val="0070C0"/>
                </a:solidFill>
              </a:rPr>
              <a:t>Sabırlı Olun: </a:t>
            </a:r>
            <a:r>
              <a:rPr lang="tr-TR" dirty="0" smtClean="0"/>
              <a:t>Tüm güzel şeyler emek ve sabır ister. Hele de bu çocuk yetiştirmek ise iki kat daha çaba sarf etmeniz gerekir. Çocuğunuza koymaya çalıştığınız kurallar, vermeye çalıştığınız disiplin hemen sonuç vermeyebilir bu süreç gerektiren bir çalışmadır. Siz ebeveynler olarak kararlı bir tutum sergilemeniz ve sabırlı olmanız gerekmektedir.</a:t>
            </a:r>
            <a:endParaRPr lang="tr-TR" b="1" i="1"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27808" y="6099900"/>
            <a:ext cx="3622017" cy="2412264"/>
          </a:xfrm>
          <a:prstGeom prst="rect">
            <a:avLst/>
          </a:prstGeom>
        </p:spPr>
      </p:pic>
      <p:sp>
        <p:nvSpPr>
          <p:cNvPr id="3" name="Metin kutusu 2"/>
          <p:cNvSpPr txBox="1"/>
          <p:nvPr/>
        </p:nvSpPr>
        <p:spPr>
          <a:xfrm>
            <a:off x="-165269" y="7880471"/>
            <a:ext cx="7029400" cy="1200329"/>
          </a:xfrm>
          <a:prstGeom prst="rect">
            <a:avLst/>
          </a:prstGeom>
          <a:noFill/>
        </p:spPr>
        <p:txBody>
          <a:bodyPr wrap="square" rtlCol="0">
            <a:spAutoFit/>
          </a:bodyPr>
          <a:lstStyle/>
          <a:p>
            <a:pPr algn="ctr"/>
            <a:r>
              <a:rPr lang="tr-TR" sz="2400" b="1" dirty="0" smtClean="0">
                <a:latin typeface="Chaparral Pro Light" pitchFamily="18" charset="-94"/>
              </a:rPr>
              <a:t>                      Çocuklar donmamış beton gibidir, üzerlerine ne düşse izi kalır.</a:t>
            </a:r>
          </a:p>
          <a:p>
            <a:pPr algn="ctr"/>
            <a:r>
              <a:rPr lang="tr-TR" sz="2400" b="1" dirty="0" err="1" smtClean="0">
                <a:latin typeface="Chaparral Pro Light" pitchFamily="18" charset="-94"/>
              </a:rPr>
              <a:t>H.Jinott</a:t>
            </a:r>
            <a:endParaRPr lang="tr-TR" sz="2400" b="1" dirty="0">
              <a:latin typeface="Chaparral Pro Light" pitchFamily="18" charset="-94"/>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32" y="611560"/>
            <a:ext cx="3172006" cy="2038014"/>
          </a:xfrm>
          <a:prstGeom prst="rect">
            <a:avLst/>
          </a:prstGeom>
        </p:spPr>
      </p:pic>
      <p:cxnSp>
        <p:nvCxnSpPr>
          <p:cNvPr id="7" name="Düz Bağlayıcı 6"/>
          <p:cNvCxnSpPr/>
          <p:nvPr/>
        </p:nvCxnSpPr>
        <p:spPr>
          <a:xfrm flipV="1">
            <a:off x="1196752" y="251520"/>
            <a:ext cx="3541944" cy="3960401"/>
          </a:xfrm>
          <a:prstGeom prst="line">
            <a:avLst/>
          </a:prstGeom>
        </p:spPr>
        <p:style>
          <a:lnRef idx="3">
            <a:schemeClr val="accent1"/>
          </a:lnRef>
          <a:fillRef idx="0">
            <a:schemeClr val="accent1"/>
          </a:fillRef>
          <a:effectRef idx="2">
            <a:schemeClr val="accent1"/>
          </a:effectRef>
          <a:fontRef idx="minor">
            <a:schemeClr val="tx1"/>
          </a:fontRef>
        </p:style>
      </p:cxn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1925" y="1846640"/>
            <a:ext cx="3412205" cy="2437289"/>
          </a:xfrm>
          <a:prstGeom prst="rect">
            <a:avLst/>
          </a:prstGeom>
          <a:ln>
            <a:noFill/>
          </a:ln>
          <a:effectLst>
            <a:softEdge rad="112500"/>
          </a:effectLst>
        </p:spPr>
      </p:pic>
    </p:spTree>
    <p:extLst>
      <p:ext uri="{BB962C8B-B14F-4D97-AF65-F5344CB8AC3E}">
        <p14:creationId xmlns:p14="http://schemas.microsoft.com/office/powerpoint/2010/main" val="3840577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8640" y="3112472"/>
            <a:ext cx="6488223" cy="6031528"/>
          </a:xfrm>
          <a:prstGeom prst="rect">
            <a:avLst/>
          </a:prstGeom>
        </p:spPr>
      </p:pic>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185" y="395536"/>
            <a:ext cx="6480175" cy="2851277"/>
          </a:xfrm>
          <a:ln w="76200">
            <a:solidFill>
              <a:schemeClr val="accent6">
                <a:lumMod val="60000"/>
                <a:lumOff val="40000"/>
              </a:schemeClr>
            </a:solidFill>
          </a:ln>
        </p:spPr>
      </p:pic>
    </p:spTree>
    <p:extLst>
      <p:ext uri="{BB962C8B-B14F-4D97-AF65-F5344CB8AC3E}">
        <p14:creationId xmlns:p14="http://schemas.microsoft.com/office/powerpoint/2010/main" val="3966897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resimler\Family_Law_kids_p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4" y="2713836"/>
            <a:ext cx="6741368" cy="6394668"/>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188640" y="395536"/>
            <a:ext cx="6480720" cy="8568951"/>
          </a:xfrm>
          <a:ln w="76200">
            <a:solidFill>
              <a:schemeClr val="accent6">
                <a:lumMod val="60000"/>
                <a:lumOff val="40000"/>
              </a:schemeClr>
            </a:solidFill>
          </a:ln>
        </p:spPr>
        <p:txBody>
          <a:bodyPr>
            <a:normAutofit/>
          </a:bodyPr>
          <a:lstStyle/>
          <a:p>
            <a:pPr marL="0" indent="0">
              <a:buNone/>
            </a:pPr>
            <a:r>
              <a:rPr lang="tr-TR" sz="2400" dirty="0"/>
              <a:t>*</a:t>
            </a:r>
            <a:r>
              <a:rPr lang="tr-TR" sz="2400" dirty="0" smtClean="0"/>
              <a:t>Kişilik </a:t>
            </a:r>
            <a:r>
              <a:rPr lang="tr-TR" sz="2400" dirty="0"/>
              <a:t>gelişimi yaşam boyu süren, genetik ve çevresel faktörlere bağlı olarak şekillenen bir olgu olsa </a:t>
            </a:r>
            <a:r>
              <a:rPr lang="tr-TR" sz="2400" dirty="0" smtClean="0"/>
              <a:t>da, erken </a:t>
            </a:r>
            <a:r>
              <a:rPr lang="tr-TR" sz="2400" dirty="0"/>
              <a:t>çocukluk dönemi olarak adlandırdığımız 0-6 yaş arasındaki dönem çocukların çevreleri ile etkileşimlerinden en çok etkilendiği, kişiliklerinin büyük ölçüde şekillendiği dönemdir.</a:t>
            </a:r>
          </a:p>
        </p:txBody>
      </p:sp>
      <p:sp>
        <p:nvSpPr>
          <p:cNvPr id="4" name="Dikdörtgen 3"/>
          <p:cNvSpPr/>
          <p:nvPr/>
        </p:nvSpPr>
        <p:spPr>
          <a:xfrm>
            <a:off x="1340768" y="7055112"/>
            <a:ext cx="4680520" cy="1477328"/>
          </a:xfrm>
          <a:prstGeom prst="rect">
            <a:avLst/>
          </a:prstGeom>
        </p:spPr>
        <p:txBody>
          <a:bodyPr wrap="square">
            <a:spAutoFit/>
          </a:bodyPr>
          <a:lstStyle/>
          <a:p>
            <a:r>
              <a:rPr lang="tr-TR" dirty="0"/>
              <a:t>Anne babanın çocukla nasıl iletişim kurduğu, sevginin nasıl ifade edildiği, çocuğun aile içinde bir birey olarak kabul edilip edilmediği, eğitimde kullanılan disiplin yöntemleri </a:t>
            </a:r>
            <a:r>
              <a:rPr lang="tr-TR" dirty="0" smtClean="0">
                <a:hlinkClick r:id="rId3"/>
              </a:rPr>
              <a:t>anne baba tutumları</a:t>
            </a:r>
            <a:r>
              <a:rPr lang="tr-TR" dirty="0" smtClean="0"/>
              <a:t>nın belirleyicisidir.</a:t>
            </a:r>
            <a:endParaRPr lang="tr-TR" dirty="0"/>
          </a:p>
        </p:txBody>
      </p:sp>
    </p:spTree>
    <p:extLst>
      <p:ext uri="{BB962C8B-B14F-4D97-AF65-F5344CB8AC3E}">
        <p14:creationId xmlns:p14="http://schemas.microsoft.com/office/powerpoint/2010/main" val="798866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8640" y="395536"/>
            <a:ext cx="6480720" cy="8568951"/>
          </a:xfrm>
          <a:ln w="76200">
            <a:solidFill>
              <a:srgbClr val="92D050"/>
            </a:solidFill>
          </a:ln>
        </p:spPr>
        <p:txBody>
          <a:bodyPr>
            <a:normAutofit/>
          </a:bodyPr>
          <a:lstStyle/>
          <a:p>
            <a:pPr marL="0" indent="0">
              <a:lnSpc>
                <a:spcPct val="150000"/>
              </a:lnSpc>
              <a:buNone/>
            </a:pPr>
            <a:r>
              <a:rPr lang="tr-TR" b="1" dirty="0">
                <a:solidFill>
                  <a:srgbClr val="92D050"/>
                </a:solidFill>
              </a:rPr>
              <a:t> </a:t>
            </a:r>
            <a:r>
              <a:rPr lang="tr-TR" b="1" dirty="0" smtClean="0">
                <a:solidFill>
                  <a:srgbClr val="92D050"/>
                </a:solidFill>
              </a:rPr>
              <a:t>  *</a:t>
            </a:r>
            <a:r>
              <a:rPr lang="tr-TR" sz="2400" dirty="0" smtClean="0"/>
              <a:t>Çocuğun </a:t>
            </a:r>
            <a:r>
              <a:rPr lang="tr-TR" sz="2400" dirty="0"/>
              <a:t>anne babasından aldığı iki temel şey vardır; sevgi ve eğitim. Her ikisinin de yetersiz veya aşırı olduğu durumlarda çocukta olumsuz davranışlar </a:t>
            </a:r>
            <a:r>
              <a:rPr lang="tr-TR" sz="2400" dirty="0" smtClean="0"/>
              <a:t>gözlemlenebilir.</a:t>
            </a:r>
            <a:r>
              <a:rPr lang="tr-TR" sz="2400" dirty="0"/>
              <a:t> Sağlıklı bir birey anne babasından sevgi ve eğitimi dengeli bir şekilde alarak </a:t>
            </a:r>
            <a:r>
              <a:rPr lang="tr-TR" sz="2400" dirty="0" smtClean="0"/>
              <a:t>gelişir. Çocuğun sağlıklı bir gelişim gösterebilmesi için de doğru anne- baba tutumunun sergilenmesi gerekir. </a:t>
            </a:r>
          </a:p>
          <a:p>
            <a:pPr marL="0" indent="0">
              <a:lnSpc>
                <a:spcPct val="150000"/>
              </a:lnSpc>
              <a:buNone/>
            </a:pPr>
            <a:r>
              <a:rPr lang="tr-TR" sz="2600" b="1" dirty="0"/>
              <a:t>*</a:t>
            </a:r>
            <a:r>
              <a:rPr lang="tr-TR" sz="2600" b="1" dirty="0" smtClean="0"/>
              <a:t>Peki siz hangi grup tutumu sergiliyorsunuz?</a:t>
            </a:r>
            <a:endParaRPr lang="tr-TR" sz="2600" b="1" dirty="0"/>
          </a:p>
        </p:txBody>
      </p:sp>
      <p:pic>
        <p:nvPicPr>
          <p:cNvPr id="4" name="Picture 3" descr="C:\Users\pc\Desktop\resimler\rodzina_rysunek_mo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56" y="5836181"/>
            <a:ext cx="6165304" cy="295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677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48" y="1547664"/>
            <a:ext cx="3960440" cy="2973434"/>
          </a:xfrm>
          <a:prstGeom prst="rect">
            <a:avLst/>
          </a:prstGeom>
        </p:spPr>
      </p:pic>
      <p:sp>
        <p:nvSpPr>
          <p:cNvPr id="8" name="İçerik Yer Tutucusu 2"/>
          <p:cNvSpPr>
            <a:spLocks noGrp="1"/>
          </p:cNvSpPr>
          <p:nvPr>
            <p:ph idx="1"/>
          </p:nvPr>
        </p:nvSpPr>
        <p:spPr>
          <a:xfrm>
            <a:off x="188640" y="395536"/>
            <a:ext cx="6480720" cy="8568951"/>
          </a:xfrm>
          <a:noFill/>
          <a:ln w="76200">
            <a:solidFill>
              <a:schemeClr val="accent1"/>
            </a:solidFill>
          </a:ln>
        </p:spPr>
        <p:txBody>
          <a:bodyPr>
            <a:normAutofit/>
          </a:bodyPr>
          <a:lstStyle/>
          <a:p>
            <a:pPr marL="0" indent="0" algn="ctr">
              <a:buNone/>
            </a:pPr>
            <a:r>
              <a:rPr lang="tr-TR" sz="2800" b="1" dirty="0" smtClean="0">
                <a:solidFill>
                  <a:srgbClr val="0070C0"/>
                </a:solidFill>
              </a:rPr>
              <a:t>Aşırı Koruyucu ve Kaygılı</a:t>
            </a:r>
          </a:p>
          <a:p>
            <a:pPr marL="0" indent="0" algn="ctr">
              <a:buNone/>
            </a:pPr>
            <a:r>
              <a:rPr lang="tr-TR" sz="2800" b="1" dirty="0" smtClean="0">
                <a:solidFill>
                  <a:srgbClr val="0070C0"/>
                </a:solidFill>
              </a:rPr>
              <a:t>Anne Baba Tutumu</a:t>
            </a:r>
            <a:endParaRPr lang="tr-TR" sz="2800" dirty="0">
              <a:solidFill>
                <a:srgbClr val="0070C0"/>
              </a:solidFill>
            </a:endParaRPr>
          </a:p>
        </p:txBody>
      </p:sp>
      <p:sp>
        <p:nvSpPr>
          <p:cNvPr id="11" name="Dikdörtgen 10"/>
          <p:cNvSpPr/>
          <p:nvPr/>
        </p:nvSpPr>
        <p:spPr>
          <a:xfrm>
            <a:off x="3413179" y="2101662"/>
            <a:ext cx="3204356" cy="3139321"/>
          </a:xfrm>
          <a:prstGeom prst="rect">
            <a:avLst/>
          </a:prstGeom>
        </p:spPr>
        <p:txBody>
          <a:bodyPr wrap="square">
            <a:spAutoFit/>
          </a:bodyPr>
          <a:lstStyle/>
          <a:p>
            <a:r>
              <a:rPr lang="tr-TR" dirty="0"/>
              <a:t> </a:t>
            </a:r>
            <a:r>
              <a:rPr lang="tr-TR" dirty="0" smtClean="0"/>
              <a:t>*Bu </a:t>
            </a:r>
            <a:r>
              <a:rPr lang="tr-TR" dirty="0"/>
              <a:t>tutumu sergileyen anne babalarda çocuğa karşı sevgi aşırıdır ve disiplin yok denecek kadar </a:t>
            </a:r>
            <a:r>
              <a:rPr lang="tr-TR" dirty="0" smtClean="0"/>
              <a:t>azdır.</a:t>
            </a:r>
          </a:p>
          <a:p>
            <a:r>
              <a:rPr lang="tr-TR" dirty="0" smtClean="0"/>
              <a:t>*</a:t>
            </a:r>
            <a:r>
              <a:rPr lang="tr-TR" dirty="0"/>
              <a:t>Ç</a:t>
            </a:r>
            <a:r>
              <a:rPr lang="tr-TR" dirty="0" smtClean="0"/>
              <a:t>ocuğa </a:t>
            </a:r>
            <a:r>
              <a:rPr lang="tr-TR" dirty="0"/>
              <a:t>karşı denetim ve sınırlama yoktur ve otorite sağlayamazlar</a:t>
            </a:r>
            <a:r>
              <a:rPr lang="tr-TR" dirty="0" smtClean="0"/>
              <a:t>.</a:t>
            </a:r>
          </a:p>
          <a:p>
            <a:r>
              <a:rPr lang="tr-TR" dirty="0" smtClean="0"/>
              <a:t>*</a:t>
            </a:r>
            <a:r>
              <a:rPr lang="tr-TR" dirty="0"/>
              <a:t>Ç</a:t>
            </a:r>
            <a:r>
              <a:rPr lang="tr-TR" dirty="0" smtClean="0"/>
              <a:t>ocuğun </a:t>
            </a:r>
            <a:r>
              <a:rPr lang="tr-TR" dirty="0"/>
              <a:t>her istediğini anında yaparlar ve çocuğa karşı aşırı koruyucu, kollayıcı tutum </a:t>
            </a:r>
            <a:r>
              <a:rPr lang="tr-TR" dirty="0" smtClean="0"/>
              <a:t>gösterirler.</a:t>
            </a:r>
          </a:p>
        </p:txBody>
      </p:sp>
      <p:sp>
        <p:nvSpPr>
          <p:cNvPr id="2" name="Metin kutusu 1"/>
          <p:cNvSpPr txBox="1"/>
          <p:nvPr/>
        </p:nvSpPr>
        <p:spPr>
          <a:xfrm>
            <a:off x="764704" y="1732330"/>
            <a:ext cx="2880320" cy="369332"/>
          </a:xfrm>
          <a:prstGeom prst="rect">
            <a:avLst/>
          </a:prstGeom>
          <a:solidFill>
            <a:schemeClr val="bg1"/>
          </a:solidFill>
        </p:spPr>
        <p:txBody>
          <a:bodyPr wrap="square" rtlCol="0">
            <a:spAutoFit/>
          </a:bodyPr>
          <a:lstStyle/>
          <a:p>
            <a:endParaRPr lang="tr-TR" dirty="0"/>
          </a:p>
        </p:txBody>
      </p:sp>
      <p:sp>
        <p:nvSpPr>
          <p:cNvPr id="3" name="Dikdörtgen 2"/>
          <p:cNvSpPr/>
          <p:nvPr/>
        </p:nvSpPr>
        <p:spPr>
          <a:xfrm>
            <a:off x="532859" y="5724128"/>
            <a:ext cx="5760640" cy="2542363"/>
          </a:xfrm>
          <a:prstGeom prst="rect">
            <a:avLst/>
          </a:prstGeom>
        </p:spPr>
        <p:txBody>
          <a:bodyPr wrap="square">
            <a:spAutoFit/>
          </a:bodyPr>
          <a:lstStyle/>
          <a:p>
            <a:pPr marL="285750" lvl="0" indent="-285750">
              <a:lnSpc>
                <a:spcPct val="150000"/>
              </a:lnSpc>
              <a:buFont typeface="Wingdings" pitchFamily="2" charset="2"/>
              <a:buChar char="v"/>
            </a:pPr>
            <a:r>
              <a:rPr lang="tr-TR" dirty="0"/>
              <a:t>Bu tarz tutumu benimseyen anne-baba sürekli çocuğa </a:t>
            </a:r>
            <a:r>
              <a:rPr lang="tr-TR" u="sng" dirty="0"/>
              <a:t>müdahale </a:t>
            </a:r>
            <a:r>
              <a:rPr lang="tr-TR" dirty="0"/>
              <a:t>eder. </a:t>
            </a:r>
          </a:p>
          <a:p>
            <a:pPr marL="285750" lvl="0" indent="-285750">
              <a:lnSpc>
                <a:spcPct val="150000"/>
              </a:lnSpc>
              <a:buFont typeface="Wingdings" pitchFamily="2" charset="2"/>
              <a:buChar char="v"/>
            </a:pPr>
            <a:r>
              <a:rPr lang="tr-TR" u="sng" dirty="0"/>
              <a:t>Aşırı koruyucu ve verici davranışlar</a:t>
            </a:r>
            <a:r>
              <a:rPr lang="tr-TR" dirty="0"/>
              <a:t> söz konusudur. </a:t>
            </a:r>
          </a:p>
          <a:p>
            <a:pPr marL="285750" lvl="0" indent="-285750">
              <a:lnSpc>
                <a:spcPct val="150000"/>
              </a:lnSpc>
              <a:buFont typeface="Wingdings" pitchFamily="2" charset="2"/>
              <a:buChar char="v"/>
            </a:pPr>
            <a:r>
              <a:rPr lang="tr-TR" dirty="0"/>
              <a:t>Çocuğa bir </a:t>
            </a:r>
            <a:r>
              <a:rPr lang="tr-TR" u="sng" dirty="0"/>
              <a:t>bebek</a:t>
            </a:r>
            <a:r>
              <a:rPr lang="tr-TR" dirty="0"/>
              <a:t> gibi davranılır. </a:t>
            </a:r>
          </a:p>
          <a:p>
            <a:pPr marL="285750" lvl="0" indent="-285750" fontAlgn="base">
              <a:lnSpc>
                <a:spcPct val="150000"/>
              </a:lnSpc>
              <a:buFont typeface="Wingdings" pitchFamily="2" charset="2"/>
              <a:buChar char="v"/>
            </a:pPr>
            <a:r>
              <a:rPr lang="tr-TR" dirty="0"/>
              <a:t>Çocuk anne-baba tarafından ‘sen yapamazsın, daha küçüksün’ gibi </a:t>
            </a:r>
            <a:r>
              <a:rPr lang="tr-TR" u="sng" dirty="0"/>
              <a:t>engellemelerle</a:t>
            </a:r>
            <a:r>
              <a:rPr lang="tr-TR" dirty="0"/>
              <a:t> karşılaşır</a:t>
            </a:r>
          </a:p>
        </p:txBody>
      </p:sp>
    </p:spTree>
    <p:extLst>
      <p:ext uri="{BB962C8B-B14F-4D97-AF65-F5344CB8AC3E}">
        <p14:creationId xmlns:p14="http://schemas.microsoft.com/office/powerpoint/2010/main" val="1860989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8516" y="51676"/>
            <a:ext cx="3907800" cy="3898775"/>
          </a:xfrm>
          <a:prstGeom prst="rect">
            <a:avLst/>
          </a:prstGeom>
          <a:ln>
            <a:noFill/>
          </a:ln>
          <a:effectLst>
            <a:softEdge rad="112500"/>
          </a:effectLst>
        </p:spPr>
      </p:pic>
      <p:sp>
        <p:nvSpPr>
          <p:cNvPr id="3" name="Dikdörtgen 2"/>
          <p:cNvSpPr/>
          <p:nvPr/>
        </p:nvSpPr>
        <p:spPr>
          <a:xfrm>
            <a:off x="480118" y="7924523"/>
            <a:ext cx="5911493" cy="967957"/>
          </a:xfrm>
          <a:prstGeom prst="rect">
            <a:avLst/>
          </a:prstGeom>
          <a:solidFill>
            <a:schemeClr val="accent4">
              <a:lumMod val="60000"/>
              <a:lumOff val="40000"/>
            </a:schemeClr>
          </a:solidFill>
        </p:spPr>
        <p:txBody>
          <a:bodyPr wrap="square">
            <a:spAutoFit/>
          </a:bodyPr>
          <a:lstStyle/>
          <a:p>
            <a:pPr>
              <a:lnSpc>
                <a:spcPct val="150000"/>
              </a:lnSpc>
            </a:pPr>
            <a:r>
              <a:rPr lang="tr-TR" sz="2000" b="1" dirty="0" smtClean="0"/>
              <a:t>*</a:t>
            </a:r>
            <a:r>
              <a:rPr lang="tr-TR" sz="2000" b="1" dirty="0"/>
              <a:t>Çocuğun kendini tanımasını ve yapabileceklerini fark etmesini engelleyen bir anne-baba tutumudur.</a:t>
            </a:r>
            <a:r>
              <a:rPr lang="tr-TR" sz="2000" dirty="0"/>
              <a:t> </a:t>
            </a:r>
          </a:p>
        </p:txBody>
      </p:sp>
      <p:sp>
        <p:nvSpPr>
          <p:cNvPr id="4" name="Dikdörtgen 3"/>
          <p:cNvSpPr/>
          <p:nvPr/>
        </p:nvSpPr>
        <p:spPr>
          <a:xfrm>
            <a:off x="476669" y="3956894"/>
            <a:ext cx="5911493" cy="3724096"/>
          </a:xfrm>
          <a:prstGeom prst="rect">
            <a:avLst/>
          </a:prstGeom>
        </p:spPr>
        <p:txBody>
          <a:bodyPr wrap="square">
            <a:spAutoFit/>
          </a:bodyPr>
          <a:lstStyle/>
          <a:p>
            <a:r>
              <a:rPr lang="tr-TR" sz="2000" b="1" dirty="0"/>
              <a:t>Bu tutumla yetiştirilen çocuklarda; </a:t>
            </a:r>
            <a:endParaRPr lang="tr-TR" sz="2000" dirty="0"/>
          </a:p>
          <a:p>
            <a:pPr marL="285750" lvl="0" indent="-285750">
              <a:lnSpc>
                <a:spcPct val="150000"/>
              </a:lnSpc>
              <a:buFont typeface="Wingdings" pitchFamily="2" charset="2"/>
              <a:buChar char="Ø"/>
            </a:pPr>
            <a:r>
              <a:rPr lang="tr-TR" dirty="0"/>
              <a:t>Bağımlı kişilik vardır. </a:t>
            </a:r>
          </a:p>
          <a:p>
            <a:pPr marL="285750" lvl="0" indent="-285750">
              <a:lnSpc>
                <a:spcPct val="150000"/>
              </a:lnSpc>
              <a:buFont typeface="Wingdings" pitchFamily="2" charset="2"/>
              <a:buChar char="Ø"/>
            </a:pPr>
            <a:r>
              <a:rPr lang="tr-TR" u="sng" dirty="0"/>
              <a:t>Dış denetim</a:t>
            </a:r>
            <a:r>
              <a:rPr lang="tr-TR" dirty="0"/>
              <a:t> çok fazladır. </a:t>
            </a:r>
          </a:p>
          <a:p>
            <a:pPr marL="285750" lvl="0" indent="-285750">
              <a:lnSpc>
                <a:spcPct val="150000"/>
              </a:lnSpc>
              <a:buFont typeface="Wingdings" pitchFamily="2" charset="2"/>
              <a:buChar char="Ø"/>
            </a:pPr>
            <a:r>
              <a:rPr lang="tr-TR" dirty="0"/>
              <a:t>Çocuk </a:t>
            </a:r>
            <a:r>
              <a:rPr lang="tr-TR" u="sng" dirty="0"/>
              <a:t>kendi başına karar</a:t>
            </a:r>
            <a:r>
              <a:rPr lang="tr-TR" dirty="0"/>
              <a:t> vermede güçlükler yaşar. </a:t>
            </a:r>
          </a:p>
          <a:p>
            <a:pPr marL="285750" lvl="0" indent="-285750">
              <a:lnSpc>
                <a:spcPct val="150000"/>
              </a:lnSpc>
              <a:buFont typeface="Wingdings" pitchFamily="2" charset="2"/>
              <a:buChar char="Ø"/>
            </a:pPr>
            <a:r>
              <a:rPr lang="tr-TR" dirty="0"/>
              <a:t>Çocuğun </a:t>
            </a:r>
            <a:r>
              <a:rPr lang="tr-TR" u="sng" dirty="0"/>
              <a:t>bireyselleşme</a:t>
            </a:r>
            <a:r>
              <a:rPr lang="tr-TR" dirty="0"/>
              <a:t> çabasını engellemektedir. </a:t>
            </a:r>
          </a:p>
          <a:p>
            <a:pPr marL="285750" lvl="0" indent="-285750">
              <a:lnSpc>
                <a:spcPct val="150000"/>
              </a:lnSpc>
              <a:buFont typeface="Wingdings" pitchFamily="2" charset="2"/>
              <a:buChar char="Ø"/>
            </a:pPr>
            <a:r>
              <a:rPr lang="tr-TR" u="sng" dirty="0"/>
              <a:t>Gelişim geriliği</a:t>
            </a:r>
            <a:r>
              <a:rPr lang="tr-TR" dirty="0"/>
              <a:t> görülmektedir</a:t>
            </a:r>
          </a:p>
          <a:p>
            <a:pPr marL="285750" lvl="0" indent="-285750">
              <a:lnSpc>
                <a:spcPct val="150000"/>
              </a:lnSpc>
              <a:buFont typeface="Wingdings" pitchFamily="2" charset="2"/>
              <a:buChar char="Ø"/>
            </a:pPr>
            <a:r>
              <a:rPr lang="tr-TR" dirty="0"/>
              <a:t>Çevreye </a:t>
            </a:r>
            <a:r>
              <a:rPr lang="tr-TR" u="sng" dirty="0"/>
              <a:t>uyum </a:t>
            </a:r>
            <a:r>
              <a:rPr lang="tr-TR" dirty="0"/>
              <a:t>sağlayamaz</a:t>
            </a:r>
          </a:p>
          <a:p>
            <a:pPr marL="285750" lvl="0" indent="-285750">
              <a:lnSpc>
                <a:spcPct val="150000"/>
              </a:lnSpc>
              <a:buFont typeface="Wingdings" pitchFamily="2" charset="2"/>
              <a:buChar char="Ø"/>
            </a:pPr>
            <a:r>
              <a:rPr lang="tr-TR" dirty="0"/>
              <a:t>Çocukta </a:t>
            </a:r>
            <a:r>
              <a:rPr lang="tr-TR" u="sng" dirty="0"/>
              <a:t>aşağılık </a:t>
            </a:r>
            <a:r>
              <a:rPr lang="tr-TR" dirty="0"/>
              <a:t>duygusu başlar</a:t>
            </a:r>
          </a:p>
          <a:p>
            <a:pPr marL="285750" lvl="0" indent="-285750">
              <a:lnSpc>
                <a:spcPct val="150000"/>
              </a:lnSpc>
              <a:buFont typeface="Wingdings" pitchFamily="2" charset="2"/>
              <a:buChar char="Ø"/>
            </a:pPr>
            <a:r>
              <a:rPr lang="tr-TR" dirty="0"/>
              <a:t>Korkular oluşur. </a:t>
            </a:r>
            <a:endParaRPr lang="tr-TR" dirty="0" smtClean="0"/>
          </a:p>
        </p:txBody>
      </p:sp>
      <p:sp>
        <p:nvSpPr>
          <p:cNvPr id="11" name="İçerik Yer Tutucusu 2"/>
          <p:cNvSpPr txBox="1">
            <a:spLocks/>
          </p:cNvSpPr>
          <p:nvPr/>
        </p:nvSpPr>
        <p:spPr>
          <a:xfrm>
            <a:off x="188640" y="179512"/>
            <a:ext cx="6480720" cy="8784975"/>
          </a:xfrm>
          <a:prstGeom prst="rect">
            <a:avLst/>
          </a:prstGeom>
          <a:noFill/>
          <a:ln w="76200">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tr-TR" sz="2800" dirty="0">
              <a:solidFill>
                <a:srgbClr val="0070C0"/>
              </a:solidFill>
            </a:endParaRPr>
          </a:p>
        </p:txBody>
      </p:sp>
    </p:spTree>
    <p:extLst>
      <p:ext uri="{BB962C8B-B14F-4D97-AF65-F5344CB8AC3E}">
        <p14:creationId xmlns:p14="http://schemas.microsoft.com/office/powerpoint/2010/main" val="1409015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188640" y="395536"/>
            <a:ext cx="6480720" cy="8568951"/>
          </a:xfrm>
          <a:noFill/>
          <a:ln w="76200">
            <a:solidFill>
              <a:schemeClr val="accent6">
                <a:lumMod val="60000"/>
                <a:lumOff val="40000"/>
              </a:schemeClr>
            </a:solidFill>
          </a:ln>
        </p:spPr>
        <p:txBody>
          <a:bodyPr>
            <a:normAutofit/>
          </a:bodyPr>
          <a:lstStyle/>
          <a:p>
            <a:pPr marL="0" indent="0" algn="ctr">
              <a:buNone/>
            </a:pPr>
            <a:r>
              <a:rPr lang="tr-TR" sz="2800" b="1" dirty="0">
                <a:solidFill>
                  <a:schemeClr val="accent6">
                    <a:lumMod val="75000"/>
                  </a:schemeClr>
                </a:solidFill>
              </a:rPr>
              <a:t>Aşırı Baskıcı ve Otoriter Anne-Baba Tutumu</a:t>
            </a:r>
            <a:endParaRPr lang="tr-TR" sz="2800" dirty="0">
              <a:solidFill>
                <a:schemeClr val="accent6">
                  <a:lumMod val="75000"/>
                </a:schemeClr>
              </a:solidFill>
            </a:endParaRPr>
          </a:p>
          <a:p>
            <a:pPr lvl="0"/>
            <a:r>
              <a:rPr lang="tr-TR" sz="1800" u="sng" dirty="0"/>
              <a:t>Baskıcı </a:t>
            </a:r>
            <a:r>
              <a:rPr lang="tr-TR" sz="1800" dirty="0"/>
              <a:t>bir tutum içerisindedirler. </a:t>
            </a:r>
          </a:p>
          <a:p>
            <a:pPr lvl="0"/>
            <a:r>
              <a:rPr lang="tr-TR" sz="1800" dirty="0"/>
              <a:t>Çocuktan kendilerine </a:t>
            </a:r>
            <a:r>
              <a:rPr lang="tr-TR" sz="1800" u="sng" dirty="0"/>
              <a:t>itaat </a:t>
            </a:r>
            <a:r>
              <a:rPr lang="tr-TR" sz="1800" dirty="0"/>
              <a:t>etmelerini beklerler. </a:t>
            </a:r>
          </a:p>
          <a:p>
            <a:pPr lvl="0"/>
            <a:r>
              <a:rPr lang="tr-TR" sz="1800" dirty="0"/>
              <a:t>Aile içinde </a:t>
            </a:r>
            <a:r>
              <a:rPr lang="tr-TR" sz="1800" u="sng" dirty="0"/>
              <a:t>korku</a:t>
            </a:r>
            <a:r>
              <a:rPr lang="tr-TR" sz="1800" dirty="0"/>
              <a:t> hakimdir ve çocuk korku ile büyür. </a:t>
            </a:r>
          </a:p>
          <a:p>
            <a:pPr lvl="0"/>
            <a:r>
              <a:rPr lang="tr-TR" sz="1800" dirty="0"/>
              <a:t>Ailede </a:t>
            </a:r>
            <a:r>
              <a:rPr lang="tr-TR" sz="1800" u="sng" dirty="0"/>
              <a:t>yüksek baskı ve katı disiplin</a:t>
            </a:r>
            <a:r>
              <a:rPr lang="tr-TR" sz="1800" dirty="0"/>
              <a:t> vardır. </a:t>
            </a:r>
          </a:p>
          <a:p>
            <a:pPr lvl="0"/>
            <a:r>
              <a:rPr lang="tr-TR" sz="1800" dirty="0"/>
              <a:t>Çocuk sürekli </a:t>
            </a:r>
            <a:r>
              <a:rPr lang="tr-TR" sz="1800" u="sng" dirty="0" smtClean="0"/>
              <a:t>eleştirilir</a:t>
            </a:r>
            <a:r>
              <a:rPr lang="tr-TR" sz="1800" u="sng" dirty="0"/>
              <a:t>.</a:t>
            </a:r>
            <a:r>
              <a:rPr lang="tr-TR" sz="1800" dirty="0"/>
              <a:t> </a:t>
            </a:r>
            <a:endParaRPr lang="tr-TR" sz="1800" dirty="0" smtClean="0"/>
          </a:p>
          <a:p>
            <a:pPr marL="0" indent="0">
              <a:buNone/>
            </a:pPr>
            <a:endParaRPr lang="tr-TR" sz="2000" b="1" dirty="0" smtClean="0"/>
          </a:p>
          <a:p>
            <a:pPr>
              <a:buFont typeface="Wingdings" pitchFamily="2" charset="2"/>
              <a:buChar char="v"/>
            </a:pPr>
            <a:endParaRPr lang="tr-TR" sz="2000" b="1" dirty="0"/>
          </a:p>
          <a:p>
            <a:pPr>
              <a:buFont typeface="Wingdings" pitchFamily="2" charset="2"/>
              <a:buChar char="v"/>
            </a:pPr>
            <a:endParaRPr lang="tr-TR" sz="2000" b="1" dirty="0" smtClean="0"/>
          </a:p>
          <a:p>
            <a:pPr>
              <a:buFont typeface="Wingdings" pitchFamily="2" charset="2"/>
              <a:buChar char="v"/>
            </a:pPr>
            <a:endParaRPr lang="tr-TR" sz="2000" b="1" dirty="0" smtClean="0"/>
          </a:p>
          <a:p>
            <a:pPr>
              <a:buFont typeface="Wingdings" pitchFamily="2" charset="2"/>
              <a:buChar char="v"/>
            </a:pPr>
            <a:endParaRPr lang="tr-TR" sz="2000" b="1" dirty="0"/>
          </a:p>
          <a:p>
            <a:pPr>
              <a:buFont typeface="Wingdings" pitchFamily="2" charset="2"/>
              <a:buChar char="v"/>
            </a:pPr>
            <a:endParaRPr lang="tr-TR" sz="2000" b="1" dirty="0"/>
          </a:p>
          <a:p>
            <a:pPr>
              <a:buFont typeface="Wingdings" pitchFamily="2" charset="2"/>
              <a:buChar char="v"/>
            </a:pPr>
            <a:endParaRPr lang="tr-TR" sz="2000" b="1" dirty="0" smtClean="0"/>
          </a:p>
          <a:p>
            <a:pPr marL="0" indent="0">
              <a:buNone/>
            </a:pPr>
            <a:r>
              <a:rPr lang="tr-TR" sz="2000" b="1" dirty="0"/>
              <a:t> </a:t>
            </a:r>
            <a:r>
              <a:rPr lang="tr-TR" sz="2000" b="1" dirty="0" smtClean="0"/>
              <a:t>     Bu </a:t>
            </a:r>
            <a:r>
              <a:rPr lang="tr-TR" sz="2000" b="1" dirty="0"/>
              <a:t>tutumla yetiştirilen </a:t>
            </a:r>
            <a:r>
              <a:rPr lang="tr-TR" sz="2000" b="1" dirty="0" smtClean="0"/>
              <a:t>çocuklar:</a:t>
            </a:r>
            <a:endParaRPr lang="tr-TR" sz="2000" dirty="0"/>
          </a:p>
          <a:p>
            <a:pPr lvl="0">
              <a:buFont typeface="Wingdings" pitchFamily="2" charset="2"/>
              <a:buChar char="v"/>
            </a:pPr>
            <a:r>
              <a:rPr lang="tr-TR" sz="2000" u="sng" dirty="0"/>
              <a:t>Kendini kabul</a:t>
            </a:r>
            <a:r>
              <a:rPr lang="tr-TR" sz="2000" dirty="0"/>
              <a:t> etmekte güçlük çekerler</a:t>
            </a:r>
          </a:p>
          <a:p>
            <a:pPr lvl="0">
              <a:buFont typeface="Wingdings" pitchFamily="2" charset="2"/>
              <a:buChar char="v"/>
            </a:pPr>
            <a:r>
              <a:rPr lang="tr-TR" sz="2000" u="sng" dirty="0"/>
              <a:t>Uyumsuzluk </a:t>
            </a:r>
            <a:r>
              <a:rPr lang="tr-TR" sz="2000" dirty="0"/>
              <a:t>görülür.</a:t>
            </a:r>
          </a:p>
          <a:p>
            <a:pPr lvl="0">
              <a:buFont typeface="Wingdings" pitchFamily="2" charset="2"/>
              <a:buChar char="v"/>
            </a:pPr>
            <a:r>
              <a:rPr lang="tr-TR" sz="2000" dirty="0"/>
              <a:t>Çocuk evde anne-babasında gördüğü olumsuz tutumları </a:t>
            </a:r>
            <a:r>
              <a:rPr lang="tr-TR" sz="2000" u="sng" dirty="0"/>
              <a:t>okulda arkadaşlarına</a:t>
            </a:r>
            <a:r>
              <a:rPr lang="tr-TR" sz="2000" dirty="0"/>
              <a:t> uygulamaya çalışır.</a:t>
            </a:r>
          </a:p>
          <a:p>
            <a:pPr lvl="0">
              <a:buFont typeface="Wingdings" pitchFamily="2" charset="2"/>
              <a:buChar char="v"/>
            </a:pPr>
            <a:r>
              <a:rPr lang="tr-TR" sz="2000" u="sng" dirty="0"/>
              <a:t>Saldırgan</a:t>
            </a:r>
            <a:r>
              <a:rPr lang="tr-TR" sz="2000" dirty="0"/>
              <a:t> davranışlar ortaya çıkabilir.</a:t>
            </a:r>
          </a:p>
          <a:p>
            <a:pPr lvl="0">
              <a:buFont typeface="Wingdings" pitchFamily="2" charset="2"/>
              <a:buChar char="v"/>
            </a:pPr>
            <a:r>
              <a:rPr lang="tr-TR" sz="2000" u="sng" dirty="0"/>
              <a:t>Hırsızlık</a:t>
            </a:r>
            <a:r>
              <a:rPr lang="tr-TR" sz="2000" dirty="0"/>
              <a:t> yapabilirler</a:t>
            </a:r>
          </a:p>
          <a:p>
            <a:pPr lvl="0">
              <a:buFont typeface="Wingdings" pitchFamily="2" charset="2"/>
              <a:buChar char="v"/>
            </a:pPr>
            <a:r>
              <a:rPr lang="tr-TR" sz="2000" u="sng" dirty="0"/>
              <a:t>Yalan</a:t>
            </a:r>
            <a:r>
              <a:rPr lang="tr-TR" sz="2000" dirty="0"/>
              <a:t> alışkanlığı kazanırlar.</a:t>
            </a:r>
          </a:p>
          <a:p>
            <a:pPr lvl="0">
              <a:buFont typeface="Wingdings" pitchFamily="2" charset="2"/>
              <a:buChar char="v"/>
            </a:pPr>
            <a:r>
              <a:rPr lang="tr-TR" sz="2000" u="sng" dirty="0"/>
              <a:t>Utangaçlık </a:t>
            </a:r>
            <a:r>
              <a:rPr lang="tr-TR" sz="2000" dirty="0"/>
              <a:t>gibi durumlar görülebilir.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920" y="2555871"/>
            <a:ext cx="3888432" cy="2959269"/>
          </a:xfrm>
          <a:prstGeom prst="rect">
            <a:avLst/>
          </a:prstGeom>
        </p:spPr>
      </p:pic>
    </p:spTree>
    <p:extLst>
      <p:ext uri="{BB962C8B-B14F-4D97-AF65-F5344CB8AC3E}">
        <p14:creationId xmlns:p14="http://schemas.microsoft.com/office/powerpoint/2010/main" val="2862248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b="13582"/>
          <a:stretch/>
        </p:blipFill>
        <p:spPr>
          <a:xfrm>
            <a:off x="2243330" y="2507632"/>
            <a:ext cx="4614670" cy="3362743"/>
          </a:xfrm>
          <a:prstGeom prst="rect">
            <a:avLst/>
          </a:prstGeom>
          <a:ln>
            <a:noFill/>
          </a:ln>
          <a:effectLst>
            <a:softEdge rad="112500"/>
          </a:effectLst>
        </p:spPr>
      </p:pic>
      <p:sp>
        <p:nvSpPr>
          <p:cNvPr id="8" name="İçerik Yer Tutucusu 2"/>
          <p:cNvSpPr>
            <a:spLocks noGrp="1"/>
          </p:cNvSpPr>
          <p:nvPr>
            <p:ph idx="1"/>
          </p:nvPr>
        </p:nvSpPr>
        <p:spPr>
          <a:xfrm>
            <a:off x="188640" y="395536"/>
            <a:ext cx="6480720" cy="8568951"/>
          </a:xfrm>
          <a:noFill/>
          <a:ln w="76200">
            <a:solidFill>
              <a:srgbClr val="FFC000"/>
            </a:solidFill>
          </a:ln>
        </p:spPr>
        <p:txBody>
          <a:bodyPr>
            <a:normAutofit/>
          </a:bodyPr>
          <a:lstStyle/>
          <a:p>
            <a:pPr marL="0" indent="0">
              <a:buNone/>
            </a:pPr>
            <a:r>
              <a:rPr lang="tr-TR" sz="2800" b="1" dirty="0">
                <a:solidFill>
                  <a:schemeClr val="accent3">
                    <a:lumMod val="75000"/>
                  </a:schemeClr>
                </a:solidFill>
              </a:rPr>
              <a:t> </a:t>
            </a:r>
            <a:r>
              <a:rPr lang="tr-TR" sz="2800" b="1" dirty="0" smtClean="0">
                <a:solidFill>
                  <a:schemeClr val="accent3">
                    <a:lumMod val="75000"/>
                  </a:schemeClr>
                </a:solidFill>
              </a:rPr>
              <a:t>  Sınırsız </a:t>
            </a:r>
            <a:r>
              <a:rPr lang="tr-TR" sz="2800" b="1" dirty="0">
                <a:solidFill>
                  <a:schemeClr val="accent3">
                    <a:lumMod val="75000"/>
                  </a:schemeClr>
                </a:solidFill>
              </a:rPr>
              <a:t>Özgürlükçü Anne-Baba </a:t>
            </a:r>
            <a:r>
              <a:rPr lang="tr-TR" sz="2800" b="1" dirty="0" smtClean="0">
                <a:solidFill>
                  <a:schemeClr val="accent3">
                    <a:lumMod val="75000"/>
                  </a:schemeClr>
                </a:solidFill>
              </a:rPr>
              <a:t>Tutumu</a:t>
            </a:r>
          </a:p>
          <a:p>
            <a:pPr marL="0" indent="0">
              <a:buNone/>
            </a:pPr>
            <a:endParaRPr lang="tr-TR" sz="2800" dirty="0"/>
          </a:p>
          <a:p>
            <a:pPr lvl="0"/>
            <a:r>
              <a:rPr lang="tr-TR" sz="1800" dirty="0"/>
              <a:t>Bu anne-baba tutumunda </a:t>
            </a:r>
            <a:r>
              <a:rPr lang="tr-TR" sz="1800" u="sng" dirty="0"/>
              <a:t>aşırı hoşgörü</a:t>
            </a:r>
            <a:r>
              <a:rPr lang="tr-TR" sz="1800" dirty="0"/>
              <a:t> vardır.</a:t>
            </a:r>
          </a:p>
          <a:p>
            <a:pPr lvl="0"/>
            <a:r>
              <a:rPr lang="tr-TR" sz="1800" dirty="0"/>
              <a:t>Çocuğa aşırı </a:t>
            </a:r>
            <a:r>
              <a:rPr lang="tr-TR" sz="1800" u="sng" dirty="0"/>
              <a:t>düşkündürler.</a:t>
            </a:r>
            <a:endParaRPr lang="tr-TR" sz="1800" dirty="0"/>
          </a:p>
          <a:p>
            <a:pPr lvl="0"/>
            <a:r>
              <a:rPr lang="tr-TR" sz="1800" dirty="0"/>
              <a:t>Evde </a:t>
            </a:r>
            <a:r>
              <a:rPr lang="tr-TR" sz="1800" u="sng" dirty="0"/>
              <a:t>patron</a:t>
            </a:r>
            <a:r>
              <a:rPr lang="tr-TR" sz="1800" dirty="0"/>
              <a:t> çocuktur. </a:t>
            </a:r>
          </a:p>
          <a:p>
            <a:pPr lvl="0"/>
            <a:r>
              <a:rPr lang="tr-TR" sz="1800" dirty="0"/>
              <a:t>Çocuğun </a:t>
            </a:r>
            <a:r>
              <a:rPr lang="tr-TR" sz="1800" u="sng" dirty="0"/>
              <a:t>her dediği</a:t>
            </a:r>
            <a:r>
              <a:rPr lang="tr-TR" sz="1800" dirty="0"/>
              <a:t> yapılır. </a:t>
            </a:r>
          </a:p>
          <a:p>
            <a:pPr marL="0" indent="0">
              <a:buNone/>
            </a:pPr>
            <a:endParaRPr lang="tr-TR" sz="2800" dirty="0"/>
          </a:p>
        </p:txBody>
      </p:sp>
      <p:sp>
        <p:nvSpPr>
          <p:cNvPr id="2" name="Dikdörtgen 1"/>
          <p:cNvSpPr/>
          <p:nvPr/>
        </p:nvSpPr>
        <p:spPr>
          <a:xfrm>
            <a:off x="354563" y="5940152"/>
            <a:ext cx="6120680" cy="2893100"/>
          </a:xfrm>
          <a:prstGeom prst="rect">
            <a:avLst/>
          </a:prstGeom>
        </p:spPr>
        <p:txBody>
          <a:bodyPr wrap="square">
            <a:spAutoFit/>
          </a:bodyPr>
          <a:lstStyle/>
          <a:p>
            <a:r>
              <a:rPr lang="tr-TR" sz="2000" b="1" dirty="0"/>
              <a:t>Bu tutumla yetiştirilen çocuklarda</a:t>
            </a:r>
            <a:endParaRPr lang="tr-TR" sz="2000" dirty="0"/>
          </a:p>
          <a:p>
            <a:pPr marL="285750" lvl="0" indent="-285750">
              <a:buFont typeface="Courier New" pitchFamily="49" charset="0"/>
              <a:buChar char="o"/>
            </a:pPr>
            <a:r>
              <a:rPr lang="tr-TR" u="sng" dirty="0"/>
              <a:t>Doyumsuzluk </a:t>
            </a:r>
            <a:r>
              <a:rPr lang="tr-TR" dirty="0"/>
              <a:t>vardır.</a:t>
            </a:r>
          </a:p>
          <a:p>
            <a:pPr marL="285750" lvl="0" indent="-285750">
              <a:buFont typeface="Courier New" pitchFamily="49" charset="0"/>
              <a:buChar char="o"/>
            </a:pPr>
            <a:r>
              <a:rPr lang="tr-TR" dirty="0"/>
              <a:t>Kuralsızlığa alışan çocuklar, okuldaki kurallarla karşılaşınca okula ve arkadaş çevresine </a:t>
            </a:r>
            <a:r>
              <a:rPr lang="tr-TR" u="sng" dirty="0"/>
              <a:t>uyum</a:t>
            </a:r>
            <a:r>
              <a:rPr lang="tr-TR" dirty="0"/>
              <a:t> sağlamakta zorlanabilirler. </a:t>
            </a:r>
          </a:p>
          <a:p>
            <a:pPr marL="285750" lvl="0" indent="-285750">
              <a:buFont typeface="Courier New" pitchFamily="49" charset="0"/>
              <a:buChar char="o"/>
            </a:pPr>
            <a:r>
              <a:rPr lang="tr-TR" dirty="0"/>
              <a:t>Bencil, sorumsuz, kırılgan, her dediğinin anında olmasını isteyen ve </a:t>
            </a:r>
            <a:r>
              <a:rPr lang="tr-TR" u="sng" dirty="0"/>
              <a:t>sabırsız </a:t>
            </a:r>
            <a:r>
              <a:rPr lang="tr-TR" dirty="0"/>
              <a:t>olabilirler.</a:t>
            </a:r>
          </a:p>
          <a:p>
            <a:pPr marL="285750" lvl="0" indent="-285750">
              <a:buFont typeface="Courier New" pitchFamily="49" charset="0"/>
              <a:buChar char="o"/>
            </a:pPr>
            <a:r>
              <a:rPr lang="tr-TR" dirty="0"/>
              <a:t>Her dediğinin olmadığını gördüğünde </a:t>
            </a:r>
            <a:r>
              <a:rPr lang="tr-TR" u="sng" dirty="0"/>
              <a:t>hayal kırıklığına</a:t>
            </a:r>
            <a:r>
              <a:rPr lang="tr-TR" dirty="0"/>
              <a:t> uğrar. </a:t>
            </a:r>
          </a:p>
          <a:p>
            <a:pPr marL="285750" lvl="0" indent="-285750">
              <a:buFont typeface="Courier New" pitchFamily="49" charset="0"/>
              <a:buChar char="o"/>
            </a:pPr>
            <a:r>
              <a:rPr lang="tr-TR" dirty="0"/>
              <a:t>Kendi </a:t>
            </a:r>
            <a:r>
              <a:rPr lang="tr-TR" u="sng" dirty="0"/>
              <a:t>içine çekilebilir</a:t>
            </a:r>
            <a:r>
              <a:rPr lang="tr-TR" dirty="0"/>
              <a:t> ya da </a:t>
            </a:r>
            <a:r>
              <a:rPr lang="tr-TR" u="sng" dirty="0"/>
              <a:t>saldırgan </a:t>
            </a:r>
            <a:r>
              <a:rPr lang="tr-TR" dirty="0"/>
              <a:t>olabilirler. </a:t>
            </a:r>
          </a:p>
          <a:p>
            <a:pPr marL="285750" indent="-285750">
              <a:buFont typeface="Courier New" pitchFamily="49" charset="0"/>
              <a:buChar char="o"/>
            </a:pPr>
            <a:r>
              <a:rPr lang="tr-TR" dirty="0"/>
              <a:t>Kötü, olumsuz davranışlarda bulunma gibi </a:t>
            </a:r>
            <a:r>
              <a:rPr lang="tr-TR" u="sng" dirty="0"/>
              <a:t>dikkât çekmeye</a:t>
            </a:r>
            <a:r>
              <a:rPr lang="tr-TR" dirty="0"/>
              <a:t> yönelik davranışlar görülür</a:t>
            </a:r>
          </a:p>
        </p:txBody>
      </p:sp>
    </p:spTree>
    <p:extLst>
      <p:ext uri="{BB962C8B-B14F-4D97-AF65-F5344CB8AC3E}">
        <p14:creationId xmlns:p14="http://schemas.microsoft.com/office/powerpoint/2010/main" val="4289746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188640" y="395536"/>
            <a:ext cx="6480720" cy="8568951"/>
          </a:xfrm>
          <a:noFill/>
          <a:ln w="76200">
            <a:solidFill>
              <a:schemeClr val="accent6">
                <a:lumMod val="60000"/>
                <a:lumOff val="40000"/>
              </a:schemeClr>
            </a:solidFill>
          </a:ln>
        </p:spPr>
        <p:txBody>
          <a:bodyPr>
            <a:normAutofit/>
          </a:bodyPr>
          <a:lstStyle/>
          <a:p>
            <a:pPr marL="0" indent="0" algn="ctr">
              <a:buNone/>
            </a:pPr>
            <a:r>
              <a:rPr lang="tr-TR" sz="2800" b="1" dirty="0">
                <a:solidFill>
                  <a:srgbClr val="C00000"/>
                </a:solidFill>
              </a:rPr>
              <a:t> Mükemmeliyetçi Anne-Baba Tutumu</a:t>
            </a:r>
            <a:endParaRPr lang="tr-TR" sz="2800" dirty="0">
              <a:solidFill>
                <a:srgbClr val="C00000"/>
              </a:solidFill>
            </a:endParaRPr>
          </a:p>
          <a:p>
            <a:pPr lvl="0"/>
            <a:r>
              <a:rPr lang="tr-TR" sz="1800" dirty="0"/>
              <a:t>Mükemmeliyetçi tutumda anne baba her şeyin </a:t>
            </a:r>
            <a:r>
              <a:rPr lang="tr-TR" sz="1800" u="sng" dirty="0"/>
              <a:t>en iyisini</a:t>
            </a:r>
            <a:r>
              <a:rPr lang="tr-TR" sz="1800" dirty="0"/>
              <a:t> çocuğundan bekler.</a:t>
            </a:r>
          </a:p>
          <a:p>
            <a:pPr lvl="0"/>
            <a:r>
              <a:rPr lang="tr-TR" sz="1800" dirty="0"/>
              <a:t>Kendi gerçekleştiremediği yaşantıları çocuğunun gerçekleştirmesini ister ve çocuk olduğu gibi </a:t>
            </a:r>
            <a:r>
              <a:rPr lang="tr-TR" sz="1800" u="sng" dirty="0"/>
              <a:t>kabul edilmez.</a:t>
            </a:r>
            <a:endParaRPr lang="tr-TR" sz="1800" dirty="0"/>
          </a:p>
          <a:p>
            <a:pPr lvl="0"/>
            <a:r>
              <a:rPr lang="tr-TR" sz="1800" dirty="0"/>
              <a:t>Aile, bedensel ve zihinsel yönden beklentileri karşılaması için çocuğu </a:t>
            </a:r>
            <a:r>
              <a:rPr lang="tr-TR" sz="1800" u="sng" dirty="0"/>
              <a:t>kapasitesinin çok üstünde</a:t>
            </a:r>
            <a:r>
              <a:rPr lang="tr-TR" sz="1800" dirty="0"/>
              <a:t> eğitimlere tabi tutar. </a:t>
            </a:r>
          </a:p>
          <a:p>
            <a:pPr lvl="0"/>
            <a:r>
              <a:rPr lang="tr-TR" sz="1800" dirty="0"/>
              <a:t>Çocuğa bütün çocukça davranışlar </a:t>
            </a:r>
            <a:r>
              <a:rPr lang="tr-TR" sz="1800" u="sng" dirty="0"/>
              <a:t>yasaklanır. </a:t>
            </a:r>
            <a:endParaRPr lang="tr-TR" sz="1800" dirty="0"/>
          </a:p>
          <a:p>
            <a:pPr lvl="0"/>
            <a:r>
              <a:rPr lang="tr-TR" sz="1800" u="sng" dirty="0"/>
              <a:t>Arkadaş seçimi</a:t>
            </a:r>
            <a:r>
              <a:rPr lang="tr-TR" sz="1800" dirty="0"/>
              <a:t> de aileye aittir</a:t>
            </a:r>
            <a:r>
              <a:rPr lang="tr-TR" sz="1800" dirty="0" smtClean="0"/>
              <a:t>.</a:t>
            </a:r>
          </a:p>
          <a:p>
            <a:pPr lvl="0"/>
            <a:endParaRPr lang="tr-TR" sz="1800" dirty="0" smtClean="0"/>
          </a:p>
          <a:p>
            <a:pPr lvl="0"/>
            <a:endParaRPr lang="tr-TR" sz="1800" dirty="0"/>
          </a:p>
          <a:p>
            <a:pPr lvl="0"/>
            <a:endParaRPr lang="tr-TR" sz="1800" dirty="0" smtClean="0"/>
          </a:p>
          <a:p>
            <a:pPr lvl="0"/>
            <a:endParaRPr lang="tr-TR" sz="1800" dirty="0"/>
          </a:p>
          <a:p>
            <a:pPr lvl="0"/>
            <a:endParaRPr lang="tr-TR" sz="1800" dirty="0" smtClean="0"/>
          </a:p>
          <a:p>
            <a:pPr lvl="0"/>
            <a:endParaRPr lang="tr-TR" sz="1800" dirty="0"/>
          </a:p>
          <a:p>
            <a:pPr lvl="0"/>
            <a:endParaRPr lang="tr-TR" sz="1800" dirty="0" smtClean="0"/>
          </a:p>
          <a:p>
            <a:pPr lvl="0"/>
            <a:endParaRPr lang="tr-TR" sz="1800" dirty="0"/>
          </a:p>
          <a:p>
            <a:pPr marL="0" lvl="0" indent="0">
              <a:buNone/>
            </a:pPr>
            <a:endParaRPr lang="tr-TR" sz="1800" dirty="0"/>
          </a:p>
          <a:p>
            <a:pPr marL="0" indent="0">
              <a:buNone/>
            </a:pPr>
            <a:r>
              <a:rPr lang="tr-TR" sz="2000" b="1" dirty="0" smtClean="0"/>
              <a:t>      Bu </a:t>
            </a:r>
            <a:r>
              <a:rPr lang="tr-TR" sz="2000" b="1" dirty="0"/>
              <a:t>tutumla yetişen </a:t>
            </a:r>
            <a:r>
              <a:rPr lang="tr-TR" sz="2000" b="1" dirty="0" smtClean="0"/>
              <a:t>çocuklar:</a:t>
            </a:r>
            <a:endParaRPr lang="tr-TR" sz="1800" dirty="0"/>
          </a:p>
          <a:p>
            <a:pPr lvl="0">
              <a:buFont typeface="Wingdings" pitchFamily="2" charset="2"/>
              <a:buChar char="v"/>
            </a:pPr>
            <a:r>
              <a:rPr lang="tr-TR" sz="1800" dirty="0"/>
              <a:t>Fikirleri genelde çok </a:t>
            </a:r>
            <a:r>
              <a:rPr lang="tr-TR" sz="1800" u="sng" dirty="0"/>
              <a:t>katıdır</a:t>
            </a:r>
            <a:r>
              <a:rPr lang="tr-TR" sz="1800" dirty="0"/>
              <a:t>. </a:t>
            </a:r>
          </a:p>
          <a:p>
            <a:pPr lvl="0">
              <a:buFont typeface="Wingdings" pitchFamily="2" charset="2"/>
              <a:buChar char="v"/>
            </a:pPr>
            <a:r>
              <a:rPr lang="tr-TR" sz="1800" dirty="0"/>
              <a:t>Bir şey veya kimse ya çok </a:t>
            </a:r>
            <a:r>
              <a:rPr lang="tr-TR" sz="1800" u="sng" dirty="0"/>
              <a:t>olumlu</a:t>
            </a:r>
            <a:r>
              <a:rPr lang="tr-TR" sz="1800" dirty="0"/>
              <a:t> ya da çok </a:t>
            </a:r>
            <a:r>
              <a:rPr lang="tr-TR" sz="1800" u="sng" dirty="0"/>
              <a:t>olumsuzdur.</a:t>
            </a:r>
            <a:r>
              <a:rPr lang="tr-TR" sz="1800" dirty="0"/>
              <a:t> </a:t>
            </a:r>
          </a:p>
          <a:p>
            <a:pPr lvl="0">
              <a:buFont typeface="Wingdings" pitchFamily="2" charset="2"/>
              <a:buChar char="v"/>
            </a:pPr>
            <a:r>
              <a:rPr lang="tr-TR" sz="1800" dirty="0"/>
              <a:t>Her işte en iyi ve en </a:t>
            </a:r>
            <a:r>
              <a:rPr lang="tr-TR" sz="1800" u="sng" dirty="0"/>
              <a:t>üstün </a:t>
            </a:r>
            <a:r>
              <a:rPr lang="tr-TR" sz="1800" dirty="0"/>
              <a:t>olmak ister. </a:t>
            </a:r>
          </a:p>
          <a:p>
            <a:pPr lvl="0">
              <a:buFont typeface="Wingdings" pitchFamily="2" charset="2"/>
              <a:buChar char="v"/>
            </a:pPr>
            <a:r>
              <a:rPr lang="tr-TR" sz="1800" dirty="0"/>
              <a:t>Fakat istediği seviyeyi yakalamayınca </a:t>
            </a:r>
            <a:r>
              <a:rPr lang="tr-TR" sz="1800" u="sng" dirty="0"/>
              <a:t>hayal kırıklığına</a:t>
            </a:r>
            <a:r>
              <a:rPr lang="tr-TR" sz="1800" dirty="0"/>
              <a:t> uğrar ve çalışmayı tamamıyla bırakabilir. </a:t>
            </a:r>
          </a:p>
          <a:p>
            <a:pPr lvl="0">
              <a:buFont typeface="Wingdings" pitchFamily="2" charset="2"/>
              <a:buChar char="v"/>
            </a:pPr>
            <a:r>
              <a:rPr lang="tr-TR" sz="1800" u="sng" dirty="0"/>
              <a:t>Aşağılık</a:t>
            </a:r>
            <a:r>
              <a:rPr lang="tr-TR" sz="1800" dirty="0"/>
              <a:t> duygusu gelişir.</a:t>
            </a:r>
          </a:p>
          <a:p>
            <a:pPr marL="0" lvl="0" indent="0">
              <a:buNone/>
            </a:pPr>
            <a:endParaRPr lang="tr-TR" sz="1800" dirty="0"/>
          </a:p>
          <a:p>
            <a:pPr marL="0" indent="0">
              <a:buNone/>
            </a:pPr>
            <a:endParaRPr lang="tr-TR" sz="28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56" y="3327667"/>
            <a:ext cx="5976664" cy="2919129"/>
          </a:xfrm>
          <a:prstGeom prst="rect">
            <a:avLst/>
          </a:prstGeom>
          <a:ln>
            <a:noFill/>
          </a:ln>
          <a:effectLst>
            <a:softEdge rad="112500"/>
          </a:effectLst>
        </p:spPr>
      </p:pic>
    </p:spTree>
    <p:extLst>
      <p:ext uri="{BB962C8B-B14F-4D97-AF65-F5344CB8AC3E}">
        <p14:creationId xmlns:p14="http://schemas.microsoft.com/office/powerpoint/2010/main" val="2415781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1487</TotalTime>
  <Words>1201</Words>
  <Application>Microsoft Office PowerPoint</Application>
  <PresentationFormat>Ekran Gösterisi (4:3)</PresentationFormat>
  <Paragraphs>146</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rehberlik</cp:lastModifiedBy>
  <cp:revision>57</cp:revision>
  <dcterms:created xsi:type="dcterms:W3CDTF">2015-10-09T10:52:36Z</dcterms:created>
  <dcterms:modified xsi:type="dcterms:W3CDTF">2021-03-26T12:23:35Z</dcterms:modified>
</cp:coreProperties>
</file>